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366" r:id="rId4"/>
    <p:sldId id="259" r:id="rId5"/>
    <p:sldId id="347" r:id="rId6"/>
    <p:sldId id="348" r:id="rId7"/>
    <p:sldId id="261" r:id="rId8"/>
    <p:sldId id="349" r:id="rId9"/>
    <p:sldId id="350" r:id="rId10"/>
    <p:sldId id="351" r:id="rId11"/>
    <p:sldId id="352" r:id="rId12"/>
    <p:sldId id="262" r:id="rId13"/>
    <p:sldId id="263" r:id="rId14"/>
    <p:sldId id="264" r:id="rId15"/>
    <p:sldId id="369" r:id="rId16"/>
    <p:sldId id="265" r:id="rId17"/>
    <p:sldId id="266" r:id="rId18"/>
    <p:sldId id="353" r:id="rId19"/>
    <p:sldId id="267" r:id="rId20"/>
    <p:sldId id="268" r:id="rId21"/>
    <p:sldId id="367" r:id="rId22"/>
    <p:sldId id="368" r:id="rId23"/>
    <p:sldId id="269" r:id="rId24"/>
    <p:sldId id="270" r:id="rId25"/>
    <p:sldId id="271" r:id="rId26"/>
    <p:sldId id="272" r:id="rId27"/>
    <p:sldId id="273" r:id="rId28"/>
    <p:sldId id="370" r:id="rId29"/>
    <p:sldId id="371" r:id="rId30"/>
    <p:sldId id="274" r:id="rId31"/>
    <p:sldId id="372" r:id="rId32"/>
    <p:sldId id="354" r:id="rId33"/>
    <p:sldId id="275" r:id="rId34"/>
    <p:sldId id="276" r:id="rId35"/>
    <p:sldId id="355" r:id="rId36"/>
    <p:sldId id="277" r:id="rId37"/>
    <p:sldId id="278" r:id="rId38"/>
    <p:sldId id="279" r:id="rId39"/>
    <p:sldId id="280" r:id="rId40"/>
    <p:sldId id="281" r:id="rId41"/>
    <p:sldId id="373" r:id="rId42"/>
    <p:sldId id="282" r:id="rId43"/>
    <p:sldId id="356" r:id="rId44"/>
    <p:sldId id="283" r:id="rId45"/>
    <p:sldId id="374" r:id="rId46"/>
    <p:sldId id="375" r:id="rId47"/>
    <p:sldId id="376" r:id="rId48"/>
    <p:sldId id="287" r:id="rId49"/>
    <p:sldId id="288" r:id="rId50"/>
    <p:sldId id="357" r:id="rId51"/>
    <p:sldId id="289" r:id="rId52"/>
    <p:sldId id="377" r:id="rId53"/>
    <p:sldId id="378" r:id="rId54"/>
    <p:sldId id="379" r:id="rId55"/>
    <p:sldId id="380" r:id="rId56"/>
    <p:sldId id="294" r:id="rId57"/>
    <p:sldId id="358" r:id="rId58"/>
    <p:sldId id="295" r:id="rId59"/>
    <p:sldId id="381" r:id="rId60"/>
    <p:sldId id="297" r:id="rId61"/>
    <p:sldId id="359" r:id="rId62"/>
    <p:sldId id="298" r:id="rId63"/>
    <p:sldId id="299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89" r:id="rId72"/>
    <p:sldId id="390" r:id="rId73"/>
    <p:sldId id="391" r:id="rId74"/>
    <p:sldId id="392" r:id="rId75"/>
    <p:sldId id="393" r:id="rId76"/>
    <p:sldId id="394" r:id="rId77"/>
    <p:sldId id="395" r:id="rId78"/>
    <p:sldId id="311" r:id="rId79"/>
    <p:sldId id="313" r:id="rId80"/>
    <p:sldId id="314" r:id="rId81"/>
    <p:sldId id="396" r:id="rId82"/>
    <p:sldId id="397" r:id="rId83"/>
    <p:sldId id="309" r:id="rId84"/>
    <p:sldId id="398" r:id="rId85"/>
    <p:sldId id="317" r:id="rId86"/>
    <p:sldId id="360" r:id="rId87"/>
    <p:sldId id="318" r:id="rId88"/>
    <p:sldId id="399" r:id="rId89"/>
    <p:sldId id="319" r:id="rId90"/>
    <p:sldId id="320" r:id="rId91"/>
    <p:sldId id="321" r:id="rId92"/>
    <p:sldId id="361" r:id="rId93"/>
    <p:sldId id="322" r:id="rId94"/>
    <p:sldId id="400" r:id="rId95"/>
    <p:sldId id="324" r:id="rId96"/>
    <p:sldId id="325" r:id="rId97"/>
    <p:sldId id="362" r:id="rId98"/>
    <p:sldId id="326" r:id="rId99"/>
    <p:sldId id="401" r:id="rId100"/>
    <p:sldId id="402" r:id="rId101"/>
    <p:sldId id="329" r:id="rId102"/>
    <p:sldId id="363" r:id="rId103"/>
    <p:sldId id="330" r:id="rId104"/>
    <p:sldId id="403" r:id="rId105"/>
    <p:sldId id="404" r:id="rId106"/>
    <p:sldId id="405" r:id="rId107"/>
    <p:sldId id="334" r:id="rId108"/>
    <p:sldId id="335" r:id="rId109"/>
    <p:sldId id="336" r:id="rId110"/>
    <p:sldId id="364" r:id="rId111"/>
    <p:sldId id="337" r:id="rId112"/>
    <p:sldId id="406" r:id="rId113"/>
    <p:sldId id="407" r:id="rId114"/>
    <p:sldId id="338" r:id="rId115"/>
    <p:sldId id="339" r:id="rId116"/>
    <p:sldId id="365" r:id="rId117"/>
    <p:sldId id="340" r:id="rId118"/>
    <p:sldId id="343" r:id="rId119"/>
    <p:sldId id="341" r:id="rId120"/>
    <p:sldId id="344" r:id="rId121"/>
    <p:sldId id="345" r:id="rId122"/>
    <p:sldId id="346" r:id="rId123"/>
    <p:sldId id="342" r:id="rId1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027A-1608-40EE-9EB7-0B01A193E77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0C-A1EF-4A40-A306-420C46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5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027A-1608-40EE-9EB7-0B01A193E77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0C-A1EF-4A40-A306-420C46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5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027A-1608-40EE-9EB7-0B01A193E77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0C-A1EF-4A40-A306-420C46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027A-1608-40EE-9EB7-0B01A193E77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0C-A1EF-4A40-A306-420C46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8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027A-1608-40EE-9EB7-0B01A193E77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0C-A1EF-4A40-A306-420C46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7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027A-1608-40EE-9EB7-0B01A193E77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0C-A1EF-4A40-A306-420C46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027A-1608-40EE-9EB7-0B01A193E77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0C-A1EF-4A40-A306-420C46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027A-1608-40EE-9EB7-0B01A193E77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0C-A1EF-4A40-A306-420C46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9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027A-1608-40EE-9EB7-0B01A193E77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0C-A1EF-4A40-A306-420C46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6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027A-1608-40EE-9EB7-0B01A193E77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0C-A1EF-4A40-A306-420C46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027A-1608-40EE-9EB7-0B01A193E77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0C-A1EF-4A40-A306-420C46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8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027A-1608-40EE-9EB7-0B01A193E77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1B0C-A1EF-4A40-A306-420C4661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3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3" y="23633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CROSS BOW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52" y="1497505"/>
            <a:ext cx="4846320" cy="435722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02" y="1490511"/>
            <a:ext cx="2902308" cy="4351338"/>
          </a:xfrm>
        </p:spPr>
      </p:pic>
      <p:sp>
        <p:nvSpPr>
          <p:cNvPr id="3" name="TextBox 2"/>
          <p:cNvSpPr txBox="1"/>
          <p:nvPr/>
        </p:nvSpPr>
        <p:spPr>
          <a:xfrm>
            <a:off x="2395470" y="5892311"/>
            <a:ext cx="734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http://www.pearltrees.com/awhn</a:t>
            </a:r>
          </a:p>
        </p:txBody>
      </p:sp>
    </p:spTree>
    <p:extLst>
      <p:ext uri="{BB962C8B-B14F-4D97-AF65-F5344CB8AC3E}">
        <p14:creationId xmlns:p14="http://schemas.microsoft.com/office/powerpoint/2010/main" val="39212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“Man of War” – Character.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36" y="1496378"/>
            <a:ext cx="7280727" cy="5207201"/>
          </a:xfrm>
        </p:spPr>
      </p:pic>
    </p:spTree>
    <p:extLst>
      <p:ext uri="{BB962C8B-B14F-4D97-AF65-F5344CB8AC3E}">
        <p14:creationId xmlns:p14="http://schemas.microsoft.com/office/powerpoint/2010/main" val="25432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Almighty Arm of God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081826"/>
            <a:ext cx="11835685" cy="5563674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Isa 30:30  And the LORD shall cause his glorious voice to be heard, and shall </a:t>
            </a:r>
            <a:r>
              <a:rPr lang="en-US" sz="3200" dirty="0" err="1">
                <a:solidFill>
                  <a:schemeClr val="bg1"/>
                </a:solidFill>
              </a:rPr>
              <a:t>shew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the lighting down of his arm</a:t>
            </a:r>
            <a:r>
              <a:rPr lang="en-US" sz="3200" dirty="0">
                <a:solidFill>
                  <a:schemeClr val="bg1"/>
                </a:solidFill>
              </a:rPr>
              <a:t>, with </a:t>
            </a:r>
            <a:r>
              <a:rPr lang="en-US" sz="3200" b="1" dirty="0">
                <a:solidFill>
                  <a:srgbClr val="FFFF00"/>
                </a:solidFill>
              </a:rPr>
              <a:t>the indignation of </a:t>
            </a:r>
            <a:r>
              <a:rPr lang="en-US" sz="3200" b="1" i="1" dirty="0">
                <a:solidFill>
                  <a:srgbClr val="FFFF00"/>
                </a:solidFill>
              </a:rPr>
              <a:t>his</a:t>
            </a:r>
            <a:r>
              <a:rPr lang="en-US" sz="3200" b="1" dirty="0">
                <a:solidFill>
                  <a:srgbClr val="FFFF00"/>
                </a:solidFill>
              </a:rPr>
              <a:t> anger</a:t>
            </a:r>
            <a:r>
              <a:rPr lang="en-US" sz="3200" dirty="0">
                <a:solidFill>
                  <a:schemeClr val="bg1"/>
                </a:solidFill>
              </a:rPr>
              <a:t>, and </a:t>
            </a:r>
            <a:r>
              <a:rPr lang="en-US" sz="3200" i="1" dirty="0">
                <a:solidFill>
                  <a:schemeClr val="bg1"/>
                </a:solidFill>
              </a:rPr>
              <a:t>with</a:t>
            </a:r>
            <a:r>
              <a:rPr lang="en-US" sz="3200" dirty="0">
                <a:solidFill>
                  <a:schemeClr val="bg1"/>
                </a:solidFill>
              </a:rPr>
              <a:t> the flame of a devouring fire, </a:t>
            </a:r>
            <a:r>
              <a:rPr lang="en-US" sz="3200" i="1" dirty="0">
                <a:solidFill>
                  <a:schemeClr val="bg1"/>
                </a:solidFill>
              </a:rPr>
              <a:t>with</a:t>
            </a:r>
            <a:r>
              <a:rPr lang="en-US" sz="3200" dirty="0">
                <a:solidFill>
                  <a:schemeClr val="bg1"/>
                </a:solidFill>
              </a:rPr>
              <a:t> scattering, and tempest, and hailstones.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With what does God hold the Arrow?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869180"/>
          </a:xfrm>
        </p:spPr>
        <p:txBody>
          <a:bodyPr anchor="ctr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His Almighty Finger</a:t>
            </a:r>
          </a:p>
        </p:txBody>
      </p:sp>
    </p:spTree>
    <p:extLst>
      <p:ext uri="{BB962C8B-B14F-4D97-AF65-F5344CB8AC3E}">
        <p14:creationId xmlns:p14="http://schemas.microsoft.com/office/powerpoint/2010/main" val="13006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With what does God hold the Arrow?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66" y="1690688"/>
            <a:ext cx="7448667" cy="4309586"/>
          </a:xfrm>
        </p:spPr>
      </p:pic>
    </p:spTree>
    <p:extLst>
      <p:ext uri="{BB962C8B-B14F-4D97-AF65-F5344CB8AC3E}">
        <p14:creationId xmlns:p14="http://schemas.microsoft.com/office/powerpoint/2010/main" val="42292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Almighty Finger of God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1056067"/>
            <a:ext cx="11719774" cy="5537915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Exo 8:19  Then the magicians said unto Pharaoh, </a:t>
            </a:r>
            <a:r>
              <a:rPr lang="en-US" sz="3200" b="1" dirty="0">
                <a:solidFill>
                  <a:srgbClr val="FFFF00"/>
                </a:solidFill>
              </a:rPr>
              <a:t>This </a:t>
            </a:r>
            <a:r>
              <a:rPr lang="en-US" sz="3200" b="1" i="1" dirty="0">
                <a:solidFill>
                  <a:srgbClr val="FFFF00"/>
                </a:solidFill>
              </a:rPr>
              <a:t>is</a:t>
            </a:r>
            <a:r>
              <a:rPr lang="en-US" sz="3200" b="1" dirty="0">
                <a:solidFill>
                  <a:srgbClr val="FFFF00"/>
                </a:solidFill>
              </a:rPr>
              <a:t> the finger of God</a:t>
            </a:r>
            <a:r>
              <a:rPr lang="en-US" sz="3200" dirty="0">
                <a:solidFill>
                  <a:schemeClr val="bg1"/>
                </a:solidFill>
              </a:rPr>
              <a:t>: and Pharaoh's heart was hardened, and he hearkened not unto them; as the LORD had said. 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Almighty Finger of God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1056067"/>
            <a:ext cx="11719774" cy="5537915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Exo</a:t>
            </a:r>
            <a:r>
              <a:rPr lang="en-US" sz="3200" dirty="0">
                <a:solidFill>
                  <a:schemeClr val="bg1"/>
                </a:solidFill>
              </a:rPr>
              <a:t> 31:18  And he gave unto Moses, when he had made an end of communing with him upon mount Sinai, two tables of testimony, </a:t>
            </a:r>
            <a:r>
              <a:rPr lang="en-US" sz="3200" b="1" dirty="0">
                <a:solidFill>
                  <a:srgbClr val="FFFF00"/>
                </a:solidFill>
              </a:rPr>
              <a:t>tables of stone, written with the finger of God</a:t>
            </a:r>
            <a:r>
              <a:rPr lang="en-US" sz="3200" dirty="0">
                <a:solidFill>
                  <a:schemeClr val="bg1"/>
                </a:solidFill>
              </a:rPr>
              <a:t>. 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Deu</a:t>
            </a:r>
            <a:r>
              <a:rPr lang="en-US" sz="3200" dirty="0">
                <a:solidFill>
                  <a:schemeClr val="bg1"/>
                </a:solidFill>
              </a:rPr>
              <a:t> 9:10  And the LORD delivered unto me </a:t>
            </a:r>
            <a:r>
              <a:rPr lang="en-US" sz="3200" b="1" dirty="0">
                <a:solidFill>
                  <a:srgbClr val="FFFF00"/>
                </a:solidFill>
              </a:rPr>
              <a:t>two tables of stone written with the finger of God</a:t>
            </a:r>
            <a:r>
              <a:rPr lang="en-US" sz="3200" dirty="0">
                <a:solidFill>
                  <a:schemeClr val="bg1"/>
                </a:solidFill>
              </a:rPr>
              <a:t>; and on them </a:t>
            </a:r>
            <a:r>
              <a:rPr lang="en-US" sz="3200" i="1" dirty="0">
                <a:solidFill>
                  <a:schemeClr val="bg1"/>
                </a:solidFill>
              </a:rPr>
              <a:t>was written</a:t>
            </a:r>
            <a:r>
              <a:rPr lang="en-US" sz="3200" dirty="0">
                <a:solidFill>
                  <a:schemeClr val="bg1"/>
                </a:solidFill>
              </a:rPr>
              <a:t> according to all the words, which the LORD </a:t>
            </a:r>
            <a:r>
              <a:rPr lang="en-US" sz="3200" dirty="0" err="1">
                <a:solidFill>
                  <a:schemeClr val="bg1"/>
                </a:solidFill>
              </a:rPr>
              <a:t>spake</a:t>
            </a:r>
            <a:r>
              <a:rPr lang="en-US" sz="3200" dirty="0">
                <a:solidFill>
                  <a:schemeClr val="bg1"/>
                </a:solidFill>
              </a:rPr>
              <a:t> with you in the mount out of the midst of the fire in the day of the assembly.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Almighty Finger of God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1056067"/>
            <a:ext cx="11719774" cy="5537915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Luk</a:t>
            </a:r>
            <a:r>
              <a:rPr lang="en-US" sz="3200" dirty="0">
                <a:solidFill>
                  <a:schemeClr val="bg1"/>
                </a:solidFill>
              </a:rPr>
              <a:t> 11:20  But if I </a:t>
            </a:r>
            <a:r>
              <a:rPr lang="en-US" sz="3200" b="1" dirty="0">
                <a:solidFill>
                  <a:srgbClr val="FFFF00"/>
                </a:solidFill>
              </a:rPr>
              <a:t>with the finger of God cast out devils</a:t>
            </a:r>
            <a:r>
              <a:rPr lang="en-US" sz="3200" dirty="0">
                <a:solidFill>
                  <a:schemeClr val="bg1"/>
                </a:solidFill>
              </a:rPr>
              <a:t>, no doubt the kingdom of God is come upon you. 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Luk</a:t>
            </a:r>
            <a:r>
              <a:rPr lang="en-US" sz="3200" dirty="0">
                <a:solidFill>
                  <a:schemeClr val="bg1"/>
                </a:solidFill>
              </a:rPr>
              <a:t> 11:21  When a strong man armed </a:t>
            </a:r>
            <a:r>
              <a:rPr lang="en-US" sz="3200" dirty="0" err="1">
                <a:solidFill>
                  <a:schemeClr val="bg1"/>
                </a:solidFill>
              </a:rPr>
              <a:t>keepeth</a:t>
            </a:r>
            <a:r>
              <a:rPr lang="en-US" sz="3200" dirty="0">
                <a:solidFill>
                  <a:schemeClr val="bg1"/>
                </a:solidFill>
              </a:rPr>
              <a:t> his palace, his goods are in peace: 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Luk</a:t>
            </a:r>
            <a:r>
              <a:rPr lang="en-US" sz="3200" dirty="0">
                <a:solidFill>
                  <a:schemeClr val="bg1"/>
                </a:solidFill>
              </a:rPr>
              <a:t> 11:22  But when a stronger than he shall come upon him, and overcome him, he </a:t>
            </a:r>
            <a:r>
              <a:rPr lang="en-US" sz="3200" dirty="0" err="1">
                <a:solidFill>
                  <a:schemeClr val="bg1"/>
                </a:solidFill>
              </a:rPr>
              <a:t>taketh</a:t>
            </a:r>
            <a:r>
              <a:rPr lang="en-US" sz="3200" dirty="0">
                <a:solidFill>
                  <a:schemeClr val="bg1"/>
                </a:solidFill>
              </a:rPr>
              <a:t> from him all his </a:t>
            </a:r>
            <a:r>
              <a:rPr lang="en-US" sz="3200" dirty="0" err="1">
                <a:solidFill>
                  <a:schemeClr val="bg1"/>
                </a:solidFill>
              </a:rPr>
              <a:t>armour</a:t>
            </a:r>
            <a:r>
              <a:rPr lang="en-US" sz="3200" dirty="0">
                <a:solidFill>
                  <a:schemeClr val="bg1"/>
                </a:solidFill>
              </a:rPr>
              <a:t> wherein he trusted, and </a:t>
            </a:r>
            <a:r>
              <a:rPr lang="en-US" sz="3200" dirty="0" err="1">
                <a:solidFill>
                  <a:schemeClr val="bg1"/>
                </a:solidFill>
              </a:rPr>
              <a:t>divideth</a:t>
            </a:r>
            <a:r>
              <a:rPr lang="en-US" sz="3200" dirty="0">
                <a:solidFill>
                  <a:schemeClr val="bg1"/>
                </a:solidFill>
              </a:rPr>
              <a:t> his spoils.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Almighty Finger of God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1056067"/>
            <a:ext cx="11719774" cy="5537915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Mat 12:28  But if I </a:t>
            </a:r>
            <a:r>
              <a:rPr lang="en-US" sz="3200" b="1" dirty="0">
                <a:solidFill>
                  <a:srgbClr val="FFFF00"/>
                </a:solidFill>
              </a:rPr>
              <a:t>cast out devils by the Spirit of God</a:t>
            </a:r>
            <a:r>
              <a:rPr lang="en-US" sz="3200" dirty="0">
                <a:solidFill>
                  <a:schemeClr val="bg1"/>
                </a:solidFill>
              </a:rPr>
              <a:t>, then the kingdom of God is come unto you.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Draw the Arrow towards the Eye, Mouth and the Ear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1" y="940157"/>
            <a:ext cx="11809927" cy="5718219"/>
          </a:xfrm>
        </p:spPr>
        <p:txBody>
          <a:bodyPr anchor="ctr">
            <a:no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Eye</a:t>
            </a:r>
          </a:p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32:8  I will instruct thee and teach thee in the way which thou shalt go: </a:t>
            </a:r>
            <a:r>
              <a:rPr lang="en-US" b="1" dirty="0">
                <a:solidFill>
                  <a:srgbClr val="FFFF00"/>
                </a:solidFill>
              </a:rPr>
              <a:t>I will guide thee with mine eye</a:t>
            </a:r>
            <a:r>
              <a:rPr lang="en-US" dirty="0">
                <a:solidFill>
                  <a:schemeClr val="bg1"/>
                </a:solidFill>
              </a:rPr>
              <a:t>. 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Mouth</a:t>
            </a:r>
          </a:p>
          <a:p>
            <a:r>
              <a:rPr lang="en-US" dirty="0" err="1">
                <a:solidFill>
                  <a:schemeClr val="bg1"/>
                </a:solidFill>
              </a:rPr>
              <a:t>Eze</a:t>
            </a:r>
            <a:r>
              <a:rPr lang="en-US" dirty="0">
                <a:solidFill>
                  <a:schemeClr val="bg1"/>
                </a:solidFill>
              </a:rPr>
              <a:t> 3:17  Son of man, I have made thee a watchman unto the house of Israel: therefore </a:t>
            </a:r>
            <a:r>
              <a:rPr lang="en-US" b="1" dirty="0">
                <a:solidFill>
                  <a:srgbClr val="FFFF00"/>
                </a:solidFill>
              </a:rPr>
              <a:t>hear the word at my mouth, and give them warning from me</a:t>
            </a:r>
            <a:r>
              <a:rPr lang="en-US" dirty="0">
                <a:solidFill>
                  <a:schemeClr val="bg1"/>
                </a:solidFill>
              </a:rPr>
              <a:t>. 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Ear</a:t>
            </a:r>
          </a:p>
          <a:p>
            <a:r>
              <a:rPr lang="en-US" dirty="0">
                <a:solidFill>
                  <a:schemeClr val="bg1"/>
                </a:solidFill>
              </a:rPr>
              <a:t>Isa 30:21  And </a:t>
            </a:r>
            <a:r>
              <a:rPr lang="en-US" b="1" dirty="0">
                <a:solidFill>
                  <a:srgbClr val="FFFF00"/>
                </a:solidFill>
              </a:rPr>
              <a:t>thine ears shall hear a word behind thee, saying, This </a:t>
            </a:r>
            <a:r>
              <a:rPr lang="en-US" b="1" i="1" dirty="0">
                <a:solidFill>
                  <a:srgbClr val="FFFF00"/>
                </a:solidFill>
              </a:rPr>
              <a:t>is</a:t>
            </a:r>
            <a:r>
              <a:rPr lang="en-US" b="1" dirty="0">
                <a:solidFill>
                  <a:srgbClr val="FFFF00"/>
                </a:solidFill>
              </a:rPr>
              <a:t> the way, walk ye in it, when ye turn to the right hand, and when ye turn to the left</a:t>
            </a:r>
            <a:r>
              <a:rPr lang="en-US" dirty="0">
                <a:solidFill>
                  <a:schemeClr val="bg1"/>
                </a:solidFill>
              </a:rPr>
              <a:t>. 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God shoots the Arrow and doesn’t miss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043189"/>
            <a:ext cx="11900079" cy="5525036"/>
          </a:xfrm>
        </p:spPr>
        <p:txBody>
          <a:bodyPr anchor="ctr">
            <a:no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Psa</a:t>
            </a:r>
            <a:r>
              <a:rPr lang="en-US" sz="2400" dirty="0">
                <a:solidFill>
                  <a:schemeClr val="bg1"/>
                </a:solidFill>
              </a:rPr>
              <a:t> 64:7  But </a:t>
            </a:r>
            <a:r>
              <a:rPr lang="en-US" sz="2400" b="1" dirty="0">
                <a:solidFill>
                  <a:srgbClr val="FFFF00"/>
                </a:solidFill>
              </a:rPr>
              <a:t>God shall shoot at them </a:t>
            </a:r>
            <a:r>
              <a:rPr lang="en-US" sz="2400" b="1" i="1" dirty="0">
                <a:solidFill>
                  <a:srgbClr val="FFFF00"/>
                </a:solidFill>
              </a:rPr>
              <a:t>with</a:t>
            </a:r>
            <a:r>
              <a:rPr lang="en-US" sz="2400" b="1" dirty="0">
                <a:solidFill>
                  <a:srgbClr val="FFFF00"/>
                </a:solidFill>
              </a:rPr>
              <a:t> an arrow</a:t>
            </a:r>
            <a:r>
              <a:rPr lang="en-US" sz="2400" dirty="0">
                <a:solidFill>
                  <a:schemeClr val="bg1"/>
                </a:solidFill>
              </a:rPr>
              <a:t>; suddenly </a:t>
            </a:r>
            <a:r>
              <a:rPr lang="en-US" sz="2400" b="1" dirty="0">
                <a:solidFill>
                  <a:srgbClr val="FFFF00"/>
                </a:solidFill>
              </a:rPr>
              <a:t>shall they be</a:t>
            </a:r>
            <a:r>
              <a:rPr lang="en-US" sz="2400" dirty="0">
                <a:solidFill>
                  <a:schemeClr val="bg1"/>
                </a:solidFill>
              </a:rPr>
              <a:t> wounded. 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Psa</a:t>
            </a:r>
            <a:r>
              <a:rPr lang="en-US" sz="2400" dirty="0">
                <a:solidFill>
                  <a:schemeClr val="bg1"/>
                </a:solidFill>
              </a:rPr>
              <a:t> 64:8  So they shall make their own tongue to fall upon themselves: all that see them shall flee away. 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Psa</a:t>
            </a:r>
            <a:r>
              <a:rPr lang="en-US" sz="2400" dirty="0">
                <a:solidFill>
                  <a:schemeClr val="bg1"/>
                </a:solidFill>
              </a:rPr>
              <a:t> 64:9  And all men shall fear, and shall declare the work of God; for they shall wisely consider of his doing. 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Psa</a:t>
            </a:r>
            <a:r>
              <a:rPr lang="en-US" sz="2400" dirty="0">
                <a:solidFill>
                  <a:schemeClr val="bg1"/>
                </a:solidFill>
              </a:rPr>
              <a:t> 64:10  The righteous shall be glad in the LORD, and shall trust in him; and all the upright in heart shall glory. 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 Revelation 19:11-16, who is Jesus riding with?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869180"/>
          </a:xfrm>
        </p:spPr>
        <p:txBody>
          <a:bodyPr anchor="ctr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Kings</a:t>
            </a:r>
          </a:p>
        </p:txBody>
      </p:sp>
    </p:spTree>
    <p:extLst>
      <p:ext uri="{BB962C8B-B14F-4D97-AF65-F5344CB8AC3E}">
        <p14:creationId xmlns:p14="http://schemas.microsoft.com/office/powerpoint/2010/main" val="42369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“Man of War” – Character.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72" y="1690688"/>
            <a:ext cx="4631055" cy="4631055"/>
          </a:xfrm>
        </p:spPr>
      </p:pic>
    </p:spTree>
    <p:extLst>
      <p:ext uri="{BB962C8B-B14F-4D97-AF65-F5344CB8AC3E}">
        <p14:creationId xmlns:p14="http://schemas.microsoft.com/office/powerpoint/2010/main" val="1563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 Revelation 19:11-16, who is Jesus riding with?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6" y="1577975"/>
            <a:ext cx="3651647" cy="4868863"/>
          </a:xfrm>
        </p:spPr>
      </p:pic>
    </p:spTree>
    <p:extLst>
      <p:ext uri="{BB962C8B-B14F-4D97-AF65-F5344CB8AC3E}">
        <p14:creationId xmlns:p14="http://schemas.microsoft.com/office/powerpoint/2010/main" val="1409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Kings &amp; Priests of God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004551"/>
            <a:ext cx="11887200" cy="5653825"/>
          </a:xfrm>
        </p:spPr>
        <p:txBody>
          <a:bodyPr anchor="ctr">
            <a:no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Psa</a:t>
            </a:r>
            <a:r>
              <a:rPr lang="en-US" b="1" dirty="0">
                <a:solidFill>
                  <a:schemeClr val="bg1"/>
                </a:solidFill>
              </a:rPr>
              <a:t> 21:1</a:t>
            </a:r>
            <a:r>
              <a:rPr lang="en-US" dirty="0">
                <a:solidFill>
                  <a:schemeClr val="bg1"/>
                </a:solidFill>
              </a:rPr>
              <a:t>  </a:t>
            </a:r>
            <a:r>
              <a:rPr lang="en-US" b="1" dirty="0">
                <a:solidFill>
                  <a:schemeClr val="bg1"/>
                </a:solidFill>
              </a:rPr>
              <a:t>To the chief Musician, A Psalm of David.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The king shall joy in thy strength, O LORD</a:t>
            </a:r>
            <a:r>
              <a:rPr lang="en-US" dirty="0">
                <a:solidFill>
                  <a:schemeClr val="bg1"/>
                </a:solidFill>
              </a:rPr>
              <a:t>; and in thy salvation how greatly shall he </a:t>
            </a:r>
            <a:r>
              <a:rPr lang="en-US" dirty="0" smtClean="0">
                <a:solidFill>
                  <a:schemeClr val="bg1"/>
                </a:solidFill>
              </a:rPr>
              <a:t>rejoice!</a:t>
            </a:r>
            <a:endParaRPr lang="en-US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21:2  Thou hast given him his heart's desire, and hast not </a:t>
            </a:r>
            <a:r>
              <a:rPr lang="en-US" dirty="0" err="1">
                <a:solidFill>
                  <a:schemeClr val="bg1"/>
                </a:solidFill>
              </a:rPr>
              <a:t>withholden</a:t>
            </a:r>
            <a:r>
              <a:rPr lang="en-US" dirty="0">
                <a:solidFill>
                  <a:schemeClr val="bg1"/>
                </a:solidFill>
              </a:rPr>
              <a:t> the request of his lips. </a:t>
            </a:r>
            <a:r>
              <a:rPr lang="en-US" dirty="0" smtClean="0">
                <a:solidFill>
                  <a:schemeClr val="bg1"/>
                </a:solidFill>
              </a:rPr>
              <a:t>Selah.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21:3  For thou </a:t>
            </a:r>
            <a:r>
              <a:rPr lang="en-US" dirty="0" err="1">
                <a:solidFill>
                  <a:schemeClr val="bg1"/>
                </a:solidFill>
              </a:rPr>
              <a:t>preventest</a:t>
            </a:r>
            <a:r>
              <a:rPr lang="en-US" dirty="0">
                <a:solidFill>
                  <a:schemeClr val="bg1"/>
                </a:solidFill>
              </a:rPr>
              <a:t> him with the blessings of goodness: thou </a:t>
            </a:r>
            <a:r>
              <a:rPr lang="en-US" dirty="0" err="1">
                <a:solidFill>
                  <a:schemeClr val="bg1"/>
                </a:solidFill>
              </a:rPr>
              <a:t>settest</a:t>
            </a:r>
            <a:r>
              <a:rPr lang="en-US" dirty="0">
                <a:solidFill>
                  <a:schemeClr val="bg1"/>
                </a:solidFill>
              </a:rPr>
              <a:t> a crown of pure gold on his </a:t>
            </a:r>
            <a:r>
              <a:rPr lang="en-US" dirty="0" smtClean="0">
                <a:solidFill>
                  <a:schemeClr val="bg1"/>
                </a:solidFill>
              </a:rPr>
              <a:t>head.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21:4  He asked life of thee, </a:t>
            </a:r>
            <a:r>
              <a:rPr lang="en-US" i="1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bg1"/>
                </a:solidFill>
              </a:rPr>
              <a:t> thou </a:t>
            </a:r>
            <a:r>
              <a:rPr lang="en-US" dirty="0" err="1">
                <a:solidFill>
                  <a:schemeClr val="bg1"/>
                </a:solidFill>
              </a:rPr>
              <a:t>gavest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it</a:t>
            </a:r>
            <a:r>
              <a:rPr lang="en-US" dirty="0">
                <a:solidFill>
                  <a:schemeClr val="bg1"/>
                </a:solidFill>
              </a:rPr>
              <a:t> him, </a:t>
            </a:r>
            <a:r>
              <a:rPr lang="en-US" i="1" dirty="0">
                <a:solidFill>
                  <a:schemeClr val="bg1"/>
                </a:solidFill>
              </a:rPr>
              <a:t>even</a:t>
            </a:r>
            <a:r>
              <a:rPr lang="en-US" dirty="0">
                <a:solidFill>
                  <a:schemeClr val="bg1"/>
                </a:solidFill>
              </a:rPr>
              <a:t> length of days for ever and ever. 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Kings &amp; Priests of God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004551"/>
            <a:ext cx="11887200" cy="5653825"/>
          </a:xfrm>
        </p:spPr>
        <p:txBody>
          <a:bodyPr anchor="ctr">
            <a:no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21:5  His glory </a:t>
            </a:r>
            <a:r>
              <a:rPr lang="en-US" i="1" dirty="0">
                <a:solidFill>
                  <a:schemeClr val="bg1"/>
                </a:solidFill>
              </a:rPr>
              <a:t>is</a:t>
            </a:r>
            <a:r>
              <a:rPr lang="en-US" dirty="0">
                <a:solidFill>
                  <a:schemeClr val="bg1"/>
                </a:solidFill>
              </a:rPr>
              <a:t> great in thy salvation: </a:t>
            </a:r>
            <a:r>
              <a:rPr lang="en-US" dirty="0" err="1">
                <a:solidFill>
                  <a:schemeClr val="bg1"/>
                </a:solidFill>
              </a:rPr>
              <a:t>honour</a:t>
            </a:r>
            <a:r>
              <a:rPr lang="en-US" dirty="0">
                <a:solidFill>
                  <a:schemeClr val="bg1"/>
                </a:solidFill>
              </a:rPr>
              <a:t> and majesty hast thou laid upon </a:t>
            </a:r>
            <a:r>
              <a:rPr lang="en-US" dirty="0" smtClean="0">
                <a:solidFill>
                  <a:schemeClr val="bg1"/>
                </a:solidFill>
              </a:rPr>
              <a:t>him.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21:6  For thou hast made him most blessed for ever: thou hast made him exceeding glad with thy </a:t>
            </a:r>
            <a:r>
              <a:rPr lang="en-US" dirty="0" smtClean="0">
                <a:solidFill>
                  <a:schemeClr val="bg1"/>
                </a:solidFill>
              </a:rPr>
              <a:t>countenance.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21:7  For the king </a:t>
            </a:r>
            <a:r>
              <a:rPr lang="en-US" dirty="0" err="1">
                <a:solidFill>
                  <a:schemeClr val="bg1"/>
                </a:solidFill>
              </a:rPr>
              <a:t>trusteth</a:t>
            </a:r>
            <a:r>
              <a:rPr lang="en-US" dirty="0">
                <a:solidFill>
                  <a:schemeClr val="bg1"/>
                </a:solidFill>
              </a:rPr>
              <a:t> in the LORD, and through the mercy of the most High he shall not be </a:t>
            </a:r>
            <a:r>
              <a:rPr lang="en-US" dirty="0" smtClean="0">
                <a:solidFill>
                  <a:schemeClr val="bg1"/>
                </a:solidFill>
              </a:rPr>
              <a:t>moved.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21:8  </a:t>
            </a:r>
            <a:r>
              <a:rPr lang="en-US" dirty="0" err="1">
                <a:solidFill>
                  <a:schemeClr val="bg1"/>
                </a:solidFill>
              </a:rPr>
              <a:t>Thine</a:t>
            </a:r>
            <a:r>
              <a:rPr lang="en-US" dirty="0">
                <a:solidFill>
                  <a:schemeClr val="bg1"/>
                </a:solidFill>
              </a:rPr>
              <a:t> hand shall find out all </a:t>
            </a:r>
            <a:r>
              <a:rPr lang="en-US" dirty="0" err="1">
                <a:solidFill>
                  <a:schemeClr val="bg1"/>
                </a:solidFill>
              </a:rPr>
              <a:t>thine</a:t>
            </a:r>
            <a:r>
              <a:rPr lang="en-US" dirty="0">
                <a:solidFill>
                  <a:schemeClr val="bg1"/>
                </a:solidFill>
              </a:rPr>
              <a:t> enemies: thy right hand shall find out those that hate thee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Kings &amp; Priests of God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004551"/>
            <a:ext cx="11887200" cy="5653825"/>
          </a:xfrm>
        </p:spPr>
        <p:txBody>
          <a:bodyPr anchor="ctr">
            <a:no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21:9  Thou shalt make them as a fiery oven in the time of </a:t>
            </a:r>
            <a:r>
              <a:rPr lang="en-US" dirty="0" err="1">
                <a:solidFill>
                  <a:schemeClr val="bg1"/>
                </a:solidFill>
              </a:rPr>
              <a:t>thine</a:t>
            </a:r>
            <a:r>
              <a:rPr lang="en-US" dirty="0">
                <a:solidFill>
                  <a:schemeClr val="bg1"/>
                </a:solidFill>
              </a:rPr>
              <a:t> anger: the LORD shall swallow them up in his wrath, and the fire shall devour </a:t>
            </a:r>
            <a:r>
              <a:rPr lang="en-US" dirty="0" smtClean="0">
                <a:solidFill>
                  <a:schemeClr val="bg1"/>
                </a:solidFill>
              </a:rPr>
              <a:t>them.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21:10  Their fruit shalt thou destroy from the earth, and their seed from among the children of </a:t>
            </a:r>
            <a:r>
              <a:rPr lang="en-US" dirty="0" smtClean="0">
                <a:solidFill>
                  <a:schemeClr val="bg1"/>
                </a:solidFill>
              </a:rPr>
              <a:t>men.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21:11  For they intended evil against thee: they imagined a mischievous device, </a:t>
            </a:r>
            <a:r>
              <a:rPr lang="en-US" i="1" dirty="0">
                <a:solidFill>
                  <a:schemeClr val="bg1"/>
                </a:solidFill>
              </a:rPr>
              <a:t>which</a:t>
            </a:r>
            <a:r>
              <a:rPr lang="en-US" dirty="0">
                <a:solidFill>
                  <a:schemeClr val="bg1"/>
                </a:solidFill>
              </a:rPr>
              <a:t> they are not able </a:t>
            </a:r>
            <a:r>
              <a:rPr lang="en-US" i="1" dirty="0">
                <a:solidFill>
                  <a:schemeClr val="bg1"/>
                </a:solidFill>
              </a:rPr>
              <a:t>to </a:t>
            </a:r>
            <a:r>
              <a:rPr lang="en-US" i="1" dirty="0" smtClean="0">
                <a:solidFill>
                  <a:schemeClr val="bg1"/>
                </a:solidFill>
              </a:rPr>
              <a:t>perform.</a:t>
            </a:r>
          </a:p>
          <a:p>
            <a:endParaRPr lang="en-US" sz="1000" i="1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21:12  Therefore shalt thou make them turn their back, </a:t>
            </a:r>
            <a:r>
              <a:rPr lang="en-US" b="1" i="1" dirty="0">
                <a:solidFill>
                  <a:srgbClr val="FFFF00"/>
                </a:solidFill>
              </a:rPr>
              <a:t>when</a:t>
            </a:r>
            <a:r>
              <a:rPr lang="en-US" b="1" dirty="0">
                <a:solidFill>
                  <a:srgbClr val="FFFF00"/>
                </a:solidFill>
              </a:rPr>
              <a:t> thou shalt make ready </a:t>
            </a:r>
            <a:r>
              <a:rPr lang="en-US" b="1" i="1" dirty="0" err="1">
                <a:solidFill>
                  <a:srgbClr val="FFFF00"/>
                </a:solidFill>
              </a:rPr>
              <a:t>thine</a:t>
            </a:r>
            <a:r>
              <a:rPr lang="en-US" b="1" i="1" dirty="0">
                <a:solidFill>
                  <a:srgbClr val="FFFF00"/>
                </a:solidFill>
              </a:rPr>
              <a:t> arrows</a:t>
            </a:r>
            <a:r>
              <a:rPr lang="en-US" b="1" dirty="0">
                <a:solidFill>
                  <a:srgbClr val="FFFF00"/>
                </a:solidFill>
              </a:rPr>
              <a:t> upon thy strings</a:t>
            </a:r>
            <a:r>
              <a:rPr lang="en-US" dirty="0">
                <a:solidFill>
                  <a:schemeClr val="bg1"/>
                </a:solidFill>
              </a:rPr>
              <a:t> against the face of </a:t>
            </a:r>
            <a:r>
              <a:rPr lang="en-US" dirty="0" smtClean="0">
                <a:solidFill>
                  <a:schemeClr val="bg1"/>
                </a:solidFill>
              </a:rPr>
              <a:t>them.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21:13  Be thou exalted, LORD, in </a:t>
            </a:r>
            <a:r>
              <a:rPr lang="en-US" dirty="0" err="1">
                <a:solidFill>
                  <a:schemeClr val="bg1"/>
                </a:solidFill>
              </a:rPr>
              <a:t>thine</a:t>
            </a:r>
            <a:r>
              <a:rPr lang="en-US" dirty="0">
                <a:solidFill>
                  <a:schemeClr val="bg1"/>
                </a:solidFill>
              </a:rPr>
              <a:t> own strength: </a:t>
            </a:r>
            <a:r>
              <a:rPr lang="en-US" i="1" dirty="0">
                <a:solidFill>
                  <a:schemeClr val="bg1"/>
                </a:solidFill>
              </a:rPr>
              <a:t>so</a:t>
            </a:r>
            <a:r>
              <a:rPr lang="en-US" dirty="0">
                <a:solidFill>
                  <a:schemeClr val="bg1"/>
                </a:solidFill>
              </a:rPr>
              <a:t> will we sing and praise thy power. 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Archers of God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869180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Read:</a:t>
            </a:r>
          </a:p>
          <a:p>
            <a:pPr algn="ctr"/>
            <a:endParaRPr lang="en-US" sz="5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00B050"/>
                </a:solidFill>
              </a:rPr>
              <a:t>Jeremiah</a:t>
            </a:r>
            <a:r>
              <a:rPr lang="en-US" sz="5400" b="1" dirty="0" smtClean="0">
                <a:solidFill>
                  <a:schemeClr val="bg1"/>
                </a:solidFill>
              </a:rPr>
              <a:t> 50:1-46, 51:1-16</a:t>
            </a:r>
          </a:p>
          <a:p>
            <a:pPr algn="ctr"/>
            <a:endParaRPr lang="en-US" sz="5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Babylon is fallen, is fallen …</a:t>
            </a:r>
          </a:p>
        </p:txBody>
      </p:sp>
    </p:spTree>
    <p:extLst>
      <p:ext uri="{BB962C8B-B14F-4D97-AF65-F5344CB8AC3E}">
        <p14:creationId xmlns:p14="http://schemas.microsoft.com/office/powerpoint/2010/main" val="5129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 order for us to be Arrows of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  <a:r>
              <a:rPr lang="en-US" sz="3200" b="1" dirty="0" smtClean="0">
                <a:solidFill>
                  <a:schemeClr val="bg1"/>
                </a:solidFill>
              </a:rPr>
              <a:t>ning, what is needed?</a:t>
            </a:r>
            <a:endParaRPr lang="en-US" sz="32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869180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Thick Clouds (Water + Dust)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Moisture (Holy Ghost, </a:t>
            </a:r>
            <a:r>
              <a:rPr lang="en-US" sz="3200" b="1" dirty="0" err="1" smtClean="0">
                <a:solidFill>
                  <a:schemeClr val="bg1"/>
                </a:solidFill>
              </a:rPr>
              <a:t>favour</a:t>
            </a:r>
            <a:r>
              <a:rPr lang="en-US" sz="3200" b="1" dirty="0" smtClean="0">
                <a:solidFill>
                  <a:schemeClr val="bg1"/>
                </a:solidFill>
              </a:rPr>
              <a:t>, grace of God)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Electric Current (Earth to Heaven)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Thunder (Voice of God, speaking, answering)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Rain – </a:t>
            </a:r>
            <a:r>
              <a:rPr lang="en-US" sz="3200" b="1" dirty="0" smtClean="0">
                <a:solidFill>
                  <a:srgbClr val="00B050"/>
                </a:solidFill>
              </a:rPr>
              <a:t>1 Kings</a:t>
            </a:r>
            <a:r>
              <a:rPr lang="en-US" sz="3200" b="1" dirty="0" smtClean="0">
                <a:solidFill>
                  <a:schemeClr val="bg1"/>
                </a:solidFill>
              </a:rPr>
              <a:t> 18:30-46, </a:t>
            </a:r>
            <a:r>
              <a:rPr lang="en-US" sz="3200" b="1" dirty="0" smtClean="0">
                <a:solidFill>
                  <a:srgbClr val="00B050"/>
                </a:solidFill>
              </a:rPr>
              <a:t>Zechariah</a:t>
            </a:r>
            <a:r>
              <a:rPr lang="en-US" sz="3200" b="1" dirty="0" smtClean="0">
                <a:solidFill>
                  <a:schemeClr val="bg1"/>
                </a:solidFill>
              </a:rPr>
              <a:t> 10:1-12, 12:1-14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cycle of prayer to God as represented in nature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</a:rPr>
              <a:t>1 Corinthians</a:t>
            </a:r>
            <a:r>
              <a:rPr lang="en-US" sz="3200" b="1" dirty="0" smtClean="0">
                <a:solidFill>
                  <a:schemeClr val="bg1"/>
                </a:solidFill>
              </a:rPr>
              <a:t> 15:46)</a:t>
            </a:r>
          </a:p>
        </p:txBody>
      </p:sp>
    </p:spTree>
    <p:extLst>
      <p:ext uri="{BB962C8B-B14F-4D97-AF65-F5344CB8AC3E}">
        <p14:creationId xmlns:p14="http://schemas.microsoft.com/office/powerpoint/2010/main" val="18328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 order for us to be Arrows of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  <a:r>
              <a:rPr lang="en-US" sz="3200" b="1" dirty="0" smtClean="0">
                <a:solidFill>
                  <a:schemeClr val="bg1"/>
                </a:solidFill>
              </a:rPr>
              <a:t>ning, what is needed?</a:t>
            </a:r>
            <a:endParaRPr lang="en-US" sz="32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972469"/>
            <a:ext cx="7143750" cy="4057650"/>
          </a:xfrm>
        </p:spPr>
      </p:pic>
    </p:spTree>
    <p:extLst>
      <p:ext uri="{BB962C8B-B14F-4D97-AF65-F5344CB8AC3E}">
        <p14:creationId xmlns:p14="http://schemas.microsoft.com/office/powerpoint/2010/main" val="12717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We are to be Arrows of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549400">
                    <a:srgbClr val="FF3399"/>
                  </a:glow>
                </a:effectLst>
              </a:rPr>
              <a:t>LOVE</a:t>
            </a:r>
            <a:r>
              <a:rPr lang="en-US" sz="3200" b="1" dirty="0" smtClean="0">
                <a:solidFill>
                  <a:schemeClr val="bg1"/>
                </a:solidFill>
              </a:rPr>
              <a:t> (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1176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  <a:r>
              <a:rPr lang="en-US" sz="3200" b="1" dirty="0" smtClean="0">
                <a:solidFill>
                  <a:schemeClr val="bg1"/>
                </a:solidFill>
              </a:rPr>
              <a:t>), and 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en-US" sz="3200" b="1" dirty="0" smtClean="0">
                <a:solidFill>
                  <a:schemeClr val="bg1"/>
                </a:solidFill>
              </a:rPr>
              <a:t>:</a:t>
            </a:r>
            <a:endParaRPr lang="en-US" sz="32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869180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Counterfeit Arrows: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Cupid – Arrows of Lust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Zeus – Arrows of Revenge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Green Arrow – Arrows of Vengeance (that miss)</a:t>
            </a:r>
          </a:p>
        </p:txBody>
      </p:sp>
    </p:spTree>
    <p:extLst>
      <p:ext uri="{BB962C8B-B14F-4D97-AF65-F5344CB8AC3E}">
        <p14:creationId xmlns:p14="http://schemas.microsoft.com/office/powerpoint/2010/main" val="26342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Do you now see?</a:t>
            </a:r>
            <a:endParaRPr lang="en-US" sz="32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1485900"/>
            <a:ext cx="7098030" cy="5121116"/>
          </a:xfrm>
        </p:spPr>
      </p:pic>
    </p:spTree>
    <p:extLst>
      <p:ext uri="{BB962C8B-B14F-4D97-AF65-F5344CB8AC3E}">
        <p14:creationId xmlns:p14="http://schemas.microsoft.com/office/powerpoint/2010/main" val="37770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Jesus that Arrow of </a:t>
            </a:r>
            <a:r>
              <a:rPr lang="en-US" sz="3200" b="1" dirty="0">
                <a:solidFill>
                  <a:schemeClr val="bg1"/>
                </a:solidFill>
                <a:effectLst>
                  <a:glow rad="1549400">
                    <a:srgbClr val="FF3399"/>
                  </a:glow>
                </a:effectLst>
              </a:rPr>
              <a:t>LOVE</a:t>
            </a:r>
            <a:r>
              <a:rPr lang="en-US" sz="3200" b="1" dirty="0">
                <a:solidFill>
                  <a:schemeClr val="bg1"/>
                </a:solidFill>
              </a:rPr>
              <a:t> (</a:t>
            </a:r>
            <a:r>
              <a:rPr lang="en-US" sz="3200" b="1" dirty="0">
                <a:solidFill>
                  <a:schemeClr val="bg1"/>
                </a:solidFill>
                <a:effectLst>
                  <a:glow rad="11176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  <a:r>
              <a:rPr lang="en-US" sz="3200" b="1" dirty="0">
                <a:solidFill>
                  <a:schemeClr val="bg1"/>
                </a:solidFill>
              </a:rPr>
              <a:t>), </a:t>
            </a:r>
            <a:r>
              <a:rPr lang="en-US" sz="3200" b="1" dirty="0" smtClean="0">
                <a:solidFill>
                  <a:schemeClr val="bg1"/>
                </a:solidFill>
              </a:rPr>
              <a:t>sent with Almighty Power from the Father, and Holy Spirit:</a:t>
            </a:r>
            <a:endParaRPr lang="en-US" sz="32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577340"/>
            <a:ext cx="11732654" cy="4869180"/>
          </a:xfrm>
        </p:spPr>
        <p:txBody>
          <a:bodyPr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Isa 48:16</a:t>
            </a:r>
            <a:r>
              <a:rPr lang="en-US" sz="3200" dirty="0">
                <a:solidFill>
                  <a:schemeClr val="bg1"/>
                </a:solidFill>
              </a:rPr>
              <a:t>  Come ye near unto me, hear ye this; I have not spoken in secret from the beginning; from the time that it was, there </a:t>
            </a:r>
            <a:r>
              <a:rPr lang="en-US" sz="3200" i="1" dirty="0">
                <a:solidFill>
                  <a:schemeClr val="bg1"/>
                </a:solidFill>
              </a:rPr>
              <a:t>am</a:t>
            </a:r>
            <a:r>
              <a:rPr lang="en-US" sz="3200" dirty="0">
                <a:solidFill>
                  <a:schemeClr val="bg1"/>
                </a:solidFill>
              </a:rPr>
              <a:t> I: and now </a:t>
            </a:r>
            <a:r>
              <a:rPr lang="en-US" sz="3200" b="1" u="sng" dirty="0">
                <a:solidFill>
                  <a:schemeClr val="bg1"/>
                </a:solidFill>
              </a:rPr>
              <a:t>the Lord GOD</a:t>
            </a:r>
            <a:r>
              <a:rPr lang="en-US" sz="3200" dirty="0">
                <a:solidFill>
                  <a:schemeClr val="bg1"/>
                </a:solidFill>
              </a:rPr>
              <a:t>, and </a:t>
            </a:r>
            <a:r>
              <a:rPr lang="en-US" sz="3200" b="1" dirty="0">
                <a:solidFill>
                  <a:srgbClr val="FFFF00"/>
                </a:solidFill>
              </a:rPr>
              <a:t>his Spirit, hath sent me</a:t>
            </a:r>
            <a:r>
              <a:rPr lang="en-US" sz="3200" dirty="0">
                <a:solidFill>
                  <a:schemeClr val="bg1"/>
                </a:solidFill>
              </a:rPr>
              <a:t>. 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“Man of War” – Character.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403797"/>
            <a:ext cx="11809927" cy="5280338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Isa 42:13  </a:t>
            </a:r>
            <a:r>
              <a:rPr lang="en-US" sz="3600" b="1" dirty="0">
                <a:solidFill>
                  <a:srgbClr val="FFFF00"/>
                </a:solidFill>
              </a:rPr>
              <a:t>The LORD shall go forth as a mighty man, he shall stir up jealousy like a man of war</a:t>
            </a:r>
            <a:r>
              <a:rPr lang="en-US" sz="3600" dirty="0">
                <a:solidFill>
                  <a:schemeClr val="bg1"/>
                </a:solidFill>
              </a:rPr>
              <a:t>: he shall cry, yea, roar; he shall prevail against his enemies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Isa 42:14  I have long time </a:t>
            </a:r>
            <a:r>
              <a:rPr lang="en-US" sz="3600" dirty="0" err="1">
                <a:solidFill>
                  <a:schemeClr val="bg1"/>
                </a:solidFill>
              </a:rPr>
              <a:t>holden</a:t>
            </a:r>
            <a:r>
              <a:rPr lang="en-US" sz="3600" dirty="0">
                <a:solidFill>
                  <a:schemeClr val="bg1"/>
                </a:solidFill>
              </a:rPr>
              <a:t> my peace; I have been still, </a:t>
            </a:r>
            <a:r>
              <a:rPr lang="en-US" sz="3600" i="1" dirty="0">
                <a:solidFill>
                  <a:schemeClr val="bg1"/>
                </a:solidFill>
              </a:rPr>
              <a:t>and</a:t>
            </a:r>
            <a:r>
              <a:rPr lang="en-US" sz="3600" dirty="0">
                <a:solidFill>
                  <a:schemeClr val="bg1"/>
                </a:solidFill>
              </a:rPr>
              <a:t> refrained myself: </a:t>
            </a:r>
            <a:r>
              <a:rPr lang="en-US" sz="3600" i="1" dirty="0">
                <a:solidFill>
                  <a:schemeClr val="bg1"/>
                </a:solidFill>
              </a:rPr>
              <a:t>now</a:t>
            </a:r>
            <a:r>
              <a:rPr lang="en-US" sz="3600" dirty="0">
                <a:solidFill>
                  <a:schemeClr val="bg1"/>
                </a:solidFill>
              </a:rPr>
              <a:t> will I cry like a travailing woman; I will destroy and devour at once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Isa 42:15  I will make waste mountains and hills, and dry up all their herbs; and I will make the rivers islands, and I will dry up the pools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Isa 42:16  And I will bring the blind by a way </a:t>
            </a:r>
            <a:r>
              <a:rPr lang="en-US" sz="3600" i="1" dirty="0">
                <a:solidFill>
                  <a:schemeClr val="bg1"/>
                </a:solidFill>
              </a:rPr>
              <a:t>that</a:t>
            </a:r>
            <a:r>
              <a:rPr lang="en-US" sz="3600" dirty="0">
                <a:solidFill>
                  <a:schemeClr val="bg1"/>
                </a:solidFill>
              </a:rPr>
              <a:t> they knew not; I will lead them in paths </a:t>
            </a:r>
            <a:r>
              <a:rPr lang="en-US" sz="3600" i="1" dirty="0">
                <a:solidFill>
                  <a:schemeClr val="bg1"/>
                </a:solidFill>
              </a:rPr>
              <a:t>that</a:t>
            </a:r>
            <a:r>
              <a:rPr lang="en-US" sz="3600" dirty="0">
                <a:solidFill>
                  <a:schemeClr val="bg1"/>
                </a:solidFill>
              </a:rPr>
              <a:t> they have not known: I will make darkness light before them, and crooked things straight. These things will I do unto them, and not forsake them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1"/>
            <a:ext cx="11797048" cy="169068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God’s Weapons are AWESOME &amp;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just as HIS Character!</a:t>
            </a:r>
            <a:endParaRPr lang="en-US" sz="28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His </a:t>
            </a:r>
            <a:r>
              <a:rPr lang="en-US" sz="5400" b="1" u="sng" dirty="0" smtClean="0">
                <a:solidFill>
                  <a:schemeClr val="bg1"/>
                </a:solidFill>
              </a:rPr>
              <a:t>Bow</a:t>
            </a:r>
            <a:r>
              <a:rPr lang="en-US" sz="5400" dirty="0" smtClean="0">
                <a:solidFill>
                  <a:schemeClr val="bg1"/>
                </a:solidFill>
              </a:rPr>
              <a:t> is </a:t>
            </a:r>
            <a:r>
              <a:rPr lang="en-US" sz="5400" b="1" dirty="0" smtClean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His </a:t>
            </a:r>
            <a:r>
              <a:rPr lang="en-US" sz="5400" b="1" u="sng" dirty="0" smtClean="0">
                <a:solidFill>
                  <a:schemeClr val="bg1"/>
                </a:solidFill>
              </a:rPr>
              <a:t>Arrows</a:t>
            </a:r>
            <a:r>
              <a:rPr lang="en-US" sz="5400" dirty="0" smtClean="0">
                <a:solidFill>
                  <a:schemeClr val="bg1"/>
                </a:solidFill>
              </a:rPr>
              <a:t> are </a:t>
            </a:r>
            <a:r>
              <a:rPr lang="en-US" sz="5400" b="1" dirty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His </a:t>
            </a:r>
            <a:r>
              <a:rPr lang="en-US" sz="5400" b="1" u="sng" dirty="0" smtClean="0">
                <a:solidFill>
                  <a:schemeClr val="bg1"/>
                </a:solidFill>
              </a:rPr>
              <a:t>Word</a:t>
            </a:r>
            <a:r>
              <a:rPr lang="en-US" sz="5400" dirty="0" smtClean="0">
                <a:solidFill>
                  <a:schemeClr val="bg1"/>
                </a:solidFill>
              </a:rPr>
              <a:t> is </a:t>
            </a:r>
            <a:r>
              <a:rPr lang="en-US" sz="5400" b="1" dirty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His </a:t>
            </a:r>
            <a:r>
              <a:rPr lang="en-US" sz="5400" b="1" u="sng" dirty="0" smtClean="0">
                <a:solidFill>
                  <a:schemeClr val="bg1"/>
                </a:solidFill>
              </a:rPr>
              <a:t>Character</a:t>
            </a:r>
            <a:r>
              <a:rPr lang="en-US" sz="5400" dirty="0" smtClean="0">
                <a:solidFill>
                  <a:schemeClr val="bg1"/>
                </a:solidFill>
              </a:rPr>
              <a:t> is </a:t>
            </a:r>
            <a:r>
              <a:rPr lang="en-US" sz="5400" b="1" dirty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His </a:t>
            </a:r>
            <a:r>
              <a:rPr lang="en-US" sz="5400" b="1" u="sng" dirty="0" smtClean="0">
                <a:solidFill>
                  <a:schemeClr val="bg1"/>
                </a:solidFill>
              </a:rPr>
              <a:t>Children</a:t>
            </a:r>
            <a:r>
              <a:rPr lang="en-US" sz="5400" dirty="0" smtClean="0">
                <a:solidFill>
                  <a:schemeClr val="bg1"/>
                </a:solidFill>
              </a:rPr>
              <a:t> are </a:t>
            </a:r>
            <a:r>
              <a:rPr lang="en-US" sz="5400" b="1" dirty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33794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God’s Weapons are AWESOME &amp; </a:t>
            </a:r>
            <a:r>
              <a:rPr lang="en-US" sz="2800" b="1" dirty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  <a:r>
              <a:rPr lang="en-US" sz="2800" b="1" dirty="0">
                <a:solidFill>
                  <a:schemeClr val="bg1"/>
                </a:solidFill>
              </a:rPr>
              <a:t>, just as HIS Character!</a:t>
            </a:r>
            <a:endParaRPr lang="en-US" sz="28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751526"/>
            <a:ext cx="11887200" cy="4829577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Joh 20:21</a:t>
            </a:r>
            <a:r>
              <a:rPr lang="en-US" sz="5400" dirty="0">
                <a:solidFill>
                  <a:schemeClr val="bg1"/>
                </a:solidFill>
              </a:rPr>
              <a:t>  Then said Jesus to them again, Peace </a:t>
            </a:r>
            <a:r>
              <a:rPr lang="en-US" sz="5400" i="1" dirty="0">
                <a:solidFill>
                  <a:schemeClr val="bg1"/>
                </a:solidFill>
              </a:rPr>
              <a:t>be</a:t>
            </a:r>
            <a:r>
              <a:rPr lang="en-US" sz="5400" dirty="0">
                <a:solidFill>
                  <a:schemeClr val="bg1"/>
                </a:solidFill>
              </a:rPr>
              <a:t> unto you: </a:t>
            </a:r>
            <a:r>
              <a:rPr lang="en-US" sz="5400" b="1" dirty="0">
                <a:solidFill>
                  <a:srgbClr val="FFFF00"/>
                </a:solidFill>
              </a:rPr>
              <a:t>as </a:t>
            </a:r>
            <a:r>
              <a:rPr lang="en-US" sz="5400" b="1" i="1" dirty="0">
                <a:solidFill>
                  <a:srgbClr val="FFFF00"/>
                </a:solidFill>
              </a:rPr>
              <a:t>my</a:t>
            </a:r>
            <a:r>
              <a:rPr lang="en-US" sz="5400" b="1" dirty="0">
                <a:solidFill>
                  <a:srgbClr val="FFFF00"/>
                </a:solidFill>
              </a:rPr>
              <a:t> Father hath sent me, even so send I you</a:t>
            </a:r>
            <a:r>
              <a:rPr lang="en-US" sz="5400" dirty="0">
                <a:solidFill>
                  <a:schemeClr val="bg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7665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God’s Weapons are AWESOME &amp; </a:t>
            </a:r>
            <a:r>
              <a:rPr lang="en-US" sz="2800" b="1" dirty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  <a:r>
              <a:rPr lang="en-US" sz="2800" b="1" dirty="0">
                <a:solidFill>
                  <a:schemeClr val="bg1"/>
                </a:solidFill>
              </a:rPr>
              <a:t>, just as HIS Character!</a:t>
            </a:r>
            <a:endParaRPr lang="en-US" sz="28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5" y="1687132"/>
            <a:ext cx="11719775" cy="491973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Isa 6:8</a:t>
            </a:r>
            <a:r>
              <a:rPr lang="en-US" sz="5400" dirty="0">
                <a:solidFill>
                  <a:schemeClr val="bg1"/>
                </a:solidFill>
              </a:rPr>
              <a:t>  Also I heard the voice of the Lord, saying, </a:t>
            </a:r>
            <a:r>
              <a:rPr lang="en-US" sz="5400" b="1" dirty="0">
                <a:solidFill>
                  <a:srgbClr val="FFFF00"/>
                </a:solidFill>
              </a:rPr>
              <a:t>Whom shall I send, and who will go for us?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Then said I, Here </a:t>
            </a:r>
            <a:r>
              <a:rPr lang="en-US" sz="5400" b="1" i="1" dirty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am</a:t>
            </a:r>
            <a:r>
              <a:rPr lang="en-US" sz="5400" b="1" dirty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 I; send me. </a:t>
            </a:r>
          </a:p>
        </p:txBody>
      </p:sp>
    </p:spTree>
    <p:extLst>
      <p:ext uri="{BB962C8B-B14F-4D97-AF65-F5344CB8AC3E}">
        <p14:creationId xmlns:p14="http://schemas.microsoft.com/office/powerpoint/2010/main" val="30965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On the Cross – Bow, is the instrument called the “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bolt</a:t>
            </a:r>
            <a:r>
              <a:rPr lang="en-US" sz="2800" b="1" dirty="0" smtClean="0">
                <a:solidFill>
                  <a:schemeClr val="bg1"/>
                </a:solidFill>
              </a:rPr>
              <a:t>” (of lightning)</a:t>
            </a:r>
            <a:endParaRPr lang="en-US" sz="28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03" y="1018546"/>
            <a:ext cx="3224697" cy="4546336"/>
          </a:xfrm>
        </p:spPr>
      </p:pic>
      <p:sp>
        <p:nvSpPr>
          <p:cNvPr id="5" name="TextBox 4"/>
          <p:cNvSpPr txBox="1"/>
          <p:nvPr/>
        </p:nvSpPr>
        <p:spPr>
          <a:xfrm>
            <a:off x="468630" y="5564882"/>
            <a:ext cx="111785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CROSS – BOW</a:t>
            </a:r>
          </a:p>
          <a:p>
            <a:r>
              <a:rPr lang="en-US" dirty="0" err="1">
                <a:solidFill>
                  <a:schemeClr val="bg1"/>
                </a:solidFill>
              </a:rPr>
              <a:t>Eph</a:t>
            </a:r>
            <a:r>
              <a:rPr lang="en-US" dirty="0">
                <a:solidFill>
                  <a:schemeClr val="bg1"/>
                </a:solidFill>
              </a:rPr>
              <a:t> 4:9  (Now that he ascended, what is it but that he also descended first into the lower parts of the earth? </a:t>
            </a:r>
          </a:p>
          <a:p>
            <a:r>
              <a:rPr lang="en-US" dirty="0" err="1">
                <a:solidFill>
                  <a:schemeClr val="bg1"/>
                </a:solidFill>
              </a:rPr>
              <a:t>Eph</a:t>
            </a:r>
            <a:r>
              <a:rPr lang="en-US" dirty="0">
                <a:solidFill>
                  <a:schemeClr val="bg1"/>
                </a:solidFill>
              </a:rPr>
              <a:t> 4:10  He that descended is the same also that ascended up far above all heavens, that he might fill all things.) </a:t>
            </a:r>
          </a:p>
        </p:txBody>
      </p:sp>
    </p:spTree>
    <p:extLst>
      <p:ext uri="{BB962C8B-B14F-4D97-AF65-F5344CB8AC3E}">
        <p14:creationId xmlns:p14="http://schemas.microsoft.com/office/powerpoint/2010/main" val="24131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3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“Man of War” – Character.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133342"/>
            <a:ext cx="11887200" cy="5563672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Rev 6:1  And I saw when the Lamb opened one of the seals, and I heard, as it were the noise of thunder, one of the four beasts saying, Come and see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Rev 6:2  And I saw, and behold a white horse: and he that sat on him had a bow; and a crown was given unto him: and he went forth conquering, and to conquer. </a:t>
            </a:r>
          </a:p>
        </p:txBody>
      </p:sp>
    </p:spTree>
    <p:extLst>
      <p:ext uri="{BB962C8B-B14F-4D97-AF65-F5344CB8AC3E}">
        <p14:creationId xmlns:p14="http://schemas.microsoft.com/office/powerpoint/2010/main" val="33899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3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“Man of War” – Character.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056068"/>
            <a:ext cx="11861442" cy="5679583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Rev 19:11  And I saw heaven opened, and behold a white horse; and he that sat upon him </a:t>
            </a:r>
            <a:r>
              <a:rPr lang="en-US" sz="3600" i="1" dirty="0">
                <a:solidFill>
                  <a:schemeClr val="bg1"/>
                </a:solidFill>
              </a:rPr>
              <a:t>was</a:t>
            </a:r>
            <a:r>
              <a:rPr lang="en-US" sz="3600" dirty="0">
                <a:solidFill>
                  <a:schemeClr val="bg1"/>
                </a:solidFill>
              </a:rPr>
              <a:t> called Faithful and True, and in righteousness he doth judge and make war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Rev 19:12  His eyes </a:t>
            </a:r>
            <a:r>
              <a:rPr lang="en-US" sz="3600" i="1" dirty="0">
                <a:solidFill>
                  <a:schemeClr val="bg1"/>
                </a:solidFill>
              </a:rPr>
              <a:t>were</a:t>
            </a:r>
            <a:r>
              <a:rPr lang="en-US" sz="3600" dirty="0">
                <a:solidFill>
                  <a:schemeClr val="bg1"/>
                </a:solidFill>
              </a:rPr>
              <a:t> as a flame of fire, and on his head </a:t>
            </a:r>
            <a:r>
              <a:rPr lang="en-US" sz="3600" i="1" dirty="0">
                <a:solidFill>
                  <a:schemeClr val="bg1"/>
                </a:solidFill>
              </a:rPr>
              <a:t>were</a:t>
            </a:r>
            <a:r>
              <a:rPr lang="en-US" sz="3600" dirty="0">
                <a:solidFill>
                  <a:schemeClr val="bg1"/>
                </a:solidFill>
              </a:rPr>
              <a:t> many crowns; and he had a name written, that no man knew, but he himself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Rev 19:13  And he </a:t>
            </a:r>
            <a:r>
              <a:rPr lang="en-US" sz="3600" i="1" dirty="0">
                <a:solidFill>
                  <a:schemeClr val="bg1"/>
                </a:solidFill>
              </a:rPr>
              <a:t>was</a:t>
            </a:r>
            <a:r>
              <a:rPr lang="en-US" sz="3600" dirty="0">
                <a:solidFill>
                  <a:schemeClr val="bg1"/>
                </a:solidFill>
              </a:rPr>
              <a:t> clothed with a vesture dipped in blood: and his name is called The Word of God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3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“Man of War” – Character.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056068"/>
            <a:ext cx="11861442" cy="5679583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Rev </a:t>
            </a:r>
            <a:r>
              <a:rPr lang="en-US" sz="3600" dirty="0">
                <a:solidFill>
                  <a:schemeClr val="bg1"/>
                </a:solidFill>
              </a:rPr>
              <a:t>19:14  And the armies </a:t>
            </a:r>
            <a:r>
              <a:rPr lang="en-US" sz="3600" i="1" dirty="0">
                <a:solidFill>
                  <a:schemeClr val="bg1"/>
                </a:solidFill>
              </a:rPr>
              <a:t>which were</a:t>
            </a:r>
            <a:r>
              <a:rPr lang="en-US" sz="3600" dirty="0">
                <a:solidFill>
                  <a:schemeClr val="bg1"/>
                </a:solidFill>
              </a:rPr>
              <a:t> in heaven followed him upon white horses, clothed in fine linen, white and clean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Rev 19:15  And out of his mouth </a:t>
            </a:r>
            <a:r>
              <a:rPr lang="en-US" sz="3600" dirty="0" err="1">
                <a:solidFill>
                  <a:schemeClr val="bg1"/>
                </a:solidFill>
              </a:rPr>
              <a:t>goeth</a:t>
            </a:r>
            <a:r>
              <a:rPr lang="en-US" sz="3600" dirty="0">
                <a:solidFill>
                  <a:schemeClr val="bg1"/>
                </a:solidFill>
              </a:rPr>
              <a:t> a sharp sword, that with it he should smite the nations: and he shall rule them with a rod of iron: and he </a:t>
            </a:r>
            <a:r>
              <a:rPr lang="en-US" sz="3600" dirty="0" err="1">
                <a:solidFill>
                  <a:schemeClr val="bg1"/>
                </a:solidFill>
              </a:rPr>
              <a:t>treadeth</a:t>
            </a:r>
            <a:r>
              <a:rPr lang="en-US" sz="3600" dirty="0">
                <a:solidFill>
                  <a:schemeClr val="bg1"/>
                </a:solidFill>
              </a:rPr>
              <a:t> the winepress of the fierceness and wrath of Almighty God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Rev 19:16  And he hath on </a:t>
            </a:r>
            <a:r>
              <a:rPr lang="en-US" sz="3600" i="1" dirty="0">
                <a:solidFill>
                  <a:schemeClr val="bg1"/>
                </a:solidFill>
              </a:rPr>
              <a:t>his</a:t>
            </a:r>
            <a:r>
              <a:rPr lang="en-US" sz="3600" dirty="0">
                <a:solidFill>
                  <a:schemeClr val="bg1"/>
                </a:solidFill>
              </a:rPr>
              <a:t> vesture and on his thigh a name written, KING OF KINGS, AND LORD OF LORDS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3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“Man of War” – Character.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043189"/>
            <a:ext cx="11887200" cy="5692462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Psa</a:t>
            </a:r>
            <a:r>
              <a:rPr lang="en-US" sz="3600" dirty="0">
                <a:solidFill>
                  <a:schemeClr val="bg1"/>
                </a:solidFill>
              </a:rPr>
              <a:t> 45:3  Gird thy sword upon </a:t>
            </a:r>
            <a:r>
              <a:rPr lang="en-US" sz="3600" i="1" dirty="0">
                <a:solidFill>
                  <a:schemeClr val="bg1"/>
                </a:solidFill>
              </a:rPr>
              <a:t>thy</a:t>
            </a:r>
            <a:r>
              <a:rPr lang="en-US" sz="3600" dirty="0">
                <a:solidFill>
                  <a:schemeClr val="bg1"/>
                </a:solidFill>
              </a:rPr>
              <a:t> thigh, O </a:t>
            </a:r>
            <a:r>
              <a:rPr lang="en-US" sz="3600" i="1" dirty="0">
                <a:solidFill>
                  <a:schemeClr val="bg1"/>
                </a:solidFill>
              </a:rPr>
              <a:t>most</a:t>
            </a:r>
            <a:r>
              <a:rPr lang="en-US" sz="3600" dirty="0">
                <a:solidFill>
                  <a:schemeClr val="bg1"/>
                </a:solidFill>
              </a:rPr>
              <a:t> mighty, with thy glory and thy majesty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sz="3600" dirty="0" err="1">
                <a:solidFill>
                  <a:schemeClr val="bg1"/>
                </a:solidFill>
              </a:rPr>
              <a:t>Psa</a:t>
            </a:r>
            <a:r>
              <a:rPr lang="en-US" sz="3600" dirty="0">
                <a:solidFill>
                  <a:schemeClr val="bg1"/>
                </a:solidFill>
              </a:rPr>
              <a:t> 45:4  And </a:t>
            </a:r>
            <a:r>
              <a:rPr lang="en-US" sz="3600" b="1" dirty="0">
                <a:solidFill>
                  <a:srgbClr val="FFFF00"/>
                </a:solidFill>
              </a:rPr>
              <a:t>in thy majesty ride prosperously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u="sng" dirty="0">
                <a:solidFill>
                  <a:schemeClr val="bg1"/>
                </a:solidFill>
              </a:rPr>
              <a:t>because of truth and meekness </a:t>
            </a:r>
            <a:r>
              <a:rPr lang="en-US" sz="3600" b="1" i="1" u="sng" dirty="0">
                <a:solidFill>
                  <a:schemeClr val="bg1"/>
                </a:solidFill>
              </a:rPr>
              <a:t>and</a:t>
            </a:r>
            <a:r>
              <a:rPr lang="en-US" sz="3600" b="1" u="sng" dirty="0">
                <a:solidFill>
                  <a:schemeClr val="bg1"/>
                </a:solidFill>
              </a:rPr>
              <a:t> righteousness</a:t>
            </a:r>
            <a:r>
              <a:rPr lang="en-US" sz="3600" dirty="0">
                <a:solidFill>
                  <a:schemeClr val="bg1"/>
                </a:solidFill>
              </a:rPr>
              <a:t>; and thy right hand shall teach thee terrible things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sz="3600" dirty="0" err="1">
                <a:solidFill>
                  <a:schemeClr val="bg1"/>
                </a:solidFill>
              </a:rPr>
              <a:t>Psa</a:t>
            </a:r>
            <a:r>
              <a:rPr lang="en-US" sz="3600" dirty="0">
                <a:solidFill>
                  <a:schemeClr val="bg1"/>
                </a:solidFill>
              </a:rPr>
              <a:t> 45:5  </a:t>
            </a:r>
            <a:r>
              <a:rPr lang="en-US" sz="3600" b="1" dirty="0">
                <a:solidFill>
                  <a:srgbClr val="FFFF00"/>
                </a:solidFill>
              </a:rPr>
              <a:t>Thine arrows </a:t>
            </a:r>
            <a:r>
              <a:rPr lang="en-US" sz="3600" b="1" i="1" dirty="0">
                <a:solidFill>
                  <a:srgbClr val="FFFF00"/>
                </a:solidFill>
              </a:rPr>
              <a:t>are</a:t>
            </a:r>
            <a:r>
              <a:rPr lang="en-US" sz="3600" b="1" dirty="0">
                <a:solidFill>
                  <a:srgbClr val="FFFF00"/>
                </a:solidFill>
              </a:rPr>
              <a:t> sharp in the heart of the king's enemies</a:t>
            </a:r>
            <a:r>
              <a:rPr lang="en-US" sz="3600" dirty="0">
                <a:solidFill>
                  <a:schemeClr val="bg1"/>
                </a:solidFill>
              </a:rPr>
              <a:t>; </a:t>
            </a:r>
            <a:r>
              <a:rPr lang="en-US" sz="3600" i="1" dirty="0">
                <a:solidFill>
                  <a:schemeClr val="bg1"/>
                </a:solidFill>
              </a:rPr>
              <a:t>whereby</a:t>
            </a:r>
            <a:r>
              <a:rPr lang="en-US" sz="3600" dirty="0">
                <a:solidFill>
                  <a:schemeClr val="bg1"/>
                </a:solidFill>
              </a:rPr>
              <a:t> the people fall under thee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sz="3600" dirty="0" err="1">
                <a:solidFill>
                  <a:schemeClr val="bg1"/>
                </a:solidFill>
              </a:rPr>
              <a:t>Psa</a:t>
            </a:r>
            <a:r>
              <a:rPr lang="en-US" sz="3600" dirty="0">
                <a:solidFill>
                  <a:schemeClr val="bg1"/>
                </a:solidFill>
              </a:rPr>
              <a:t> 45:6  Thy throne, O God, </a:t>
            </a:r>
            <a:r>
              <a:rPr lang="en-US" sz="3600" i="1" dirty="0">
                <a:solidFill>
                  <a:schemeClr val="bg1"/>
                </a:solidFill>
              </a:rPr>
              <a:t>is</a:t>
            </a:r>
            <a:r>
              <a:rPr lang="en-US" sz="3600" dirty="0">
                <a:solidFill>
                  <a:schemeClr val="bg1"/>
                </a:solidFill>
              </a:rPr>
              <a:t> for ever and ever: the </a:t>
            </a:r>
            <a:r>
              <a:rPr lang="en-US" sz="3600" dirty="0" err="1">
                <a:solidFill>
                  <a:schemeClr val="bg1"/>
                </a:solidFill>
              </a:rPr>
              <a:t>sceptre</a:t>
            </a:r>
            <a:r>
              <a:rPr lang="en-US" sz="3600" dirty="0">
                <a:solidFill>
                  <a:schemeClr val="bg1"/>
                </a:solidFill>
              </a:rPr>
              <a:t> of thy kingdom </a:t>
            </a:r>
            <a:r>
              <a:rPr lang="en-US" sz="3600" i="1" dirty="0">
                <a:solidFill>
                  <a:schemeClr val="bg1"/>
                </a:solidFill>
              </a:rPr>
              <a:t>is</a:t>
            </a:r>
            <a:r>
              <a:rPr lang="en-US" sz="3600" dirty="0">
                <a:solidFill>
                  <a:schemeClr val="bg1"/>
                </a:solidFill>
              </a:rPr>
              <a:t> a right </a:t>
            </a:r>
            <a:r>
              <a:rPr lang="en-US" sz="3600" dirty="0" err="1">
                <a:solidFill>
                  <a:schemeClr val="bg1"/>
                </a:solidFill>
              </a:rPr>
              <a:t>sceptre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sz="3600" dirty="0" err="1">
                <a:solidFill>
                  <a:schemeClr val="bg1"/>
                </a:solidFill>
              </a:rPr>
              <a:t>Psa</a:t>
            </a:r>
            <a:r>
              <a:rPr lang="en-US" sz="3600" dirty="0">
                <a:solidFill>
                  <a:schemeClr val="bg1"/>
                </a:solidFill>
              </a:rPr>
              <a:t> 45:7  Thou </a:t>
            </a:r>
            <a:r>
              <a:rPr lang="en-US" sz="3600" dirty="0" err="1">
                <a:solidFill>
                  <a:schemeClr val="bg1"/>
                </a:solidFill>
              </a:rPr>
              <a:t>lovest</a:t>
            </a:r>
            <a:r>
              <a:rPr lang="en-US" sz="3600" dirty="0">
                <a:solidFill>
                  <a:schemeClr val="bg1"/>
                </a:solidFill>
              </a:rPr>
              <a:t> righteousness, and </a:t>
            </a:r>
            <a:r>
              <a:rPr lang="en-US" sz="3600" dirty="0" err="1">
                <a:solidFill>
                  <a:schemeClr val="bg1"/>
                </a:solidFill>
              </a:rPr>
              <a:t>hatest</a:t>
            </a:r>
            <a:r>
              <a:rPr lang="en-US" sz="3600" dirty="0">
                <a:solidFill>
                  <a:schemeClr val="bg1"/>
                </a:solidFill>
              </a:rPr>
              <a:t> wickedness: therefore God, thy God, hath anointed thee with the oil of gladness above thy fellows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What does the rider in Revelation 6:1-2 have in his hand?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 a Bow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What does the rider in Revelation 6:1-2 have in his hand?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0704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Let’s look at a “bow” in scripture.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120462"/>
            <a:ext cx="11900079" cy="5576552"/>
          </a:xfrm>
        </p:spPr>
        <p:txBody>
          <a:bodyPr anchor="ctr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Jer</a:t>
            </a:r>
            <a:r>
              <a:rPr lang="en-US" sz="4800" dirty="0">
                <a:solidFill>
                  <a:schemeClr val="bg1"/>
                </a:solidFill>
              </a:rPr>
              <a:t> 9:3  And </a:t>
            </a:r>
            <a:r>
              <a:rPr lang="en-US" sz="4800" b="1" dirty="0">
                <a:solidFill>
                  <a:srgbClr val="FFFF00"/>
                </a:solidFill>
              </a:rPr>
              <a:t>they bend their tongues </a:t>
            </a:r>
            <a:r>
              <a:rPr lang="en-US" sz="4800" b="1" i="1" dirty="0">
                <a:solidFill>
                  <a:srgbClr val="FFFF00"/>
                </a:solidFill>
              </a:rPr>
              <a:t>like</a:t>
            </a:r>
            <a:r>
              <a:rPr lang="en-US" sz="4800" b="1" dirty="0">
                <a:solidFill>
                  <a:srgbClr val="FFFF00"/>
                </a:solidFill>
              </a:rPr>
              <a:t> their bow </a:t>
            </a:r>
            <a:r>
              <a:rPr lang="en-US" sz="4800" b="1" i="1" dirty="0">
                <a:solidFill>
                  <a:srgbClr val="FFFF00"/>
                </a:solidFill>
              </a:rPr>
              <a:t>for</a:t>
            </a:r>
            <a:r>
              <a:rPr lang="en-US" sz="4800" b="1" dirty="0">
                <a:solidFill>
                  <a:srgbClr val="FFFF00"/>
                </a:solidFill>
              </a:rPr>
              <a:t> lies</a:t>
            </a:r>
            <a:r>
              <a:rPr lang="en-US" sz="4800" dirty="0">
                <a:solidFill>
                  <a:schemeClr val="bg1"/>
                </a:solidFill>
              </a:rPr>
              <a:t>: but they are not valiant for the truth upon the earth; for they proceed from evil to evil, and they know not me, </a:t>
            </a:r>
            <a:r>
              <a:rPr lang="en-US" sz="4800" dirty="0" err="1">
                <a:solidFill>
                  <a:schemeClr val="bg1"/>
                </a:solidFill>
              </a:rPr>
              <a:t>saith</a:t>
            </a:r>
            <a:r>
              <a:rPr lang="en-US" sz="4800" dirty="0">
                <a:solidFill>
                  <a:schemeClr val="bg1"/>
                </a:solidFill>
              </a:rPr>
              <a:t> the LORD. 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SCRIPTURE READING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6009"/>
            <a:ext cx="10515600" cy="381095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Rev 6:1  And I saw when the Lamb opened one of the seals, and I heard, as it were the noise of thunder, one of the four beasts saying, Come and see. 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Rev 6:2  And I saw, and behold a white horse: and he that sat on him had a bow; and a crown was given unto him: and he went forth conquering, and to conquer. </a:t>
            </a:r>
          </a:p>
        </p:txBody>
      </p:sp>
    </p:spTree>
    <p:extLst>
      <p:ext uri="{BB962C8B-B14F-4D97-AF65-F5344CB8AC3E}">
        <p14:creationId xmlns:p14="http://schemas.microsoft.com/office/powerpoint/2010/main" val="23401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Let’s look at a “bow” in scripture.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5" y="1056067"/>
            <a:ext cx="11861443" cy="5628067"/>
          </a:xfrm>
        </p:spPr>
        <p:txBody>
          <a:bodyPr anchor="ctr">
            <a:normAutofit fontScale="55000" lnSpcReduction="20000"/>
          </a:bodyPr>
          <a:lstStyle/>
          <a:p>
            <a:r>
              <a:rPr lang="en-US" sz="6600" dirty="0" err="1">
                <a:solidFill>
                  <a:schemeClr val="bg1"/>
                </a:solidFill>
              </a:rPr>
              <a:t>Zec</a:t>
            </a:r>
            <a:r>
              <a:rPr lang="en-US" sz="6600" dirty="0">
                <a:solidFill>
                  <a:schemeClr val="bg1"/>
                </a:solidFill>
              </a:rPr>
              <a:t> 9:9  Rejoice greatly, O daughter of Zion; shout, O daughter of Jerusalem: behold, thy King cometh unto thee: he </a:t>
            </a:r>
            <a:r>
              <a:rPr lang="en-US" sz="6600" i="1" dirty="0">
                <a:solidFill>
                  <a:schemeClr val="bg1"/>
                </a:solidFill>
              </a:rPr>
              <a:t>is</a:t>
            </a:r>
            <a:r>
              <a:rPr lang="en-US" sz="6600" dirty="0">
                <a:solidFill>
                  <a:schemeClr val="bg1"/>
                </a:solidFill>
              </a:rPr>
              <a:t> just, and having salvation; lowly, and riding upon an ass, and upon a colt the foal of an ass</a:t>
            </a:r>
            <a:r>
              <a:rPr lang="en-US" sz="6600" dirty="0" smtClean="0">
                <a:solidFill>
                  <a:schemeClr val="bg1"/>
                </a:solidFill>
              </a:rPr>
              <a:t>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6600" dirty="0" err="1">
                <a:solidFill>
                  <a:schemeClr val="bg1"/>
                </a:solidFill>
              </a:rPr>
              <a:t>Zec</a:t>
            </a:r>
            <a:r>
              <a:rPr lang="en-US" sz="6600" dirty="0">
                <a:solidFill>
                  <a:schemeClr val="bg1"/>
                </a:solidFill>
              </a:rPr>
              <a:t> 9:10  And I will cut off the chariot from Ephraim, and the horse from Jerusalem, and </a:t>
            </a:r>
            <a:r>
              <a:rPr lang="en-US" sz="6600" b="1" dirty="0">
                <a:solidFill>
                  <a:srgbClr val="FFFF00"/>
                </a:solidFill>
              </a:rPr>
              <a:t>the battle bow</a:t>
            </a:r>
            <a:r>
              <a:rPr lang="en-US" sz="6600" dirty="0">
                <a:solidFill>
                  <a:schemeClr val="bg1"/>
                </a:solidFill>
              </a:rPr>
              <a:t> shall be cut off: and he shall speak peace unto the heathen: and his dominion </a:t>
            </a:r>
            <a:r>
              <a:rPr lang="en-US" sz="6600" i="1" dirty="0">
                <a:solidFill>
                  <a:schemeClr val="bg1"/>
                </a:solidFill>
              </a:rPr>
              <a:t>shall be</a:t>
            </a:r>
            <a:r>
              <a:rPr lang="en-US" sz="6600" dirty="0">
                <a:solidFill>
                  <a:schemeClr val="bg1"/>
                </a:solidFill>
              </a:rPr>
              <a:t> from sea </a:t>
            </a:r>
            <a:r>
              <a:rPr lang="en-US" sz="6600" i="1" dirty="0">
                <a:solidFill>
                  <a:schemeClr val="bg1"/>
                </a:solidFill>
              </a:rPr>
              <a:t>even</a:t>
            </a:r>
            <a:r>
              <a:rPr lang="en-US" sz="6600" dirty="0">
                <a:solidFill>
                  <a:schemeClr val="bg1"/>
                </a:solidFill>
              </a:rPr>
              <a:t> to sea, and from the river </a:t>
            </a:r>
            <a:r>
              <a:rPr lang="en-US" sz="6600" i="1" dirty="0">
                <a:solidFill>
                  <a:schemeClr val="bg1"/>
                </a:solidFill>
              </a:rPr>
              <a:t>even</a:t>
            </a:r>
            <a:r>
              <a:rPr lang="en-US" sz="6600" dirty="0">
                <a:solidFill>
                  <a:schemeClr val="bg1"/>
                </a:solidFill>
              </a:rPr>
              <a:t> to the ends of the earth</a:t>
            </a:r>
            <a:r>
              <a:rPr lang="en-US" sz="6600" dirty="0" smtClean="0">
                <a:solidFill>
                  <a:schemeClr val="bg1"/>
                </a:solidFill>
              </a:rPr>
              <a:t>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6600" dirty="0" err="1" smtClean="0">
                <a:solidFill>
                  <a:schemeClr val="bg1"/>
                </a:solidFill>
              </a:rPr>
              <a:t>Zec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>
                <a:solidFill>
                  <a:schemeClr val="bg1"/>
                </a:solidFill>
              </a:rPr>
              <a:t>9:11  As for thee also, by the blood of thy covenant I have sent forth thy prisoners out of the pit wherein </a:t>
            </a:r>
            <a:r>
              <a:rPr lang="en-US" sz="6600" i="1" dirty="0">
                <a:solidFill>
                  <a:schemeClr val="bg1"/>
                </a:solidFill>
              </a:rPr>
              <a:t>is</a:t>
            </a:r>
            <a:r>
              <a:rPr lang="en-US" sz="6600" dirty="0">
                <a:solidFill>
                  <a:schemeClr val="bg1"/>
                </a:solidFill>
              </a:rPr>
              <a:t> no </a:t>
            </a:r>
            <a:r>
              <a:rPr lang="en-US" sz="6600" dirty="0" smtClean="0">
                <a:solidFill>
                  <a:schemeClr val="bg1"/>
                </a:solidFill>
              </a:rPr>
              <a:t>water.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Let’s look at a “bow” in scripture.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5" y="1056067"/>
            <a:ext cx="11861443" cy="5628067"/>
          </a:xfrm>
        </p:spPr>
        <p:txBody>
          <a:bodyPr anchor="ctr">
            <a:normAutofit fontScale="55000" lnSpcReduction="20000"/>
          </a:bodyPr>
          <a:lstStyle/>
          <a:p>
            <a:r>
              <a:rPr lang="en-US" sz="6600" dirty="0" err="1" smtClean="0">
                <a:solidFill>
                  <a:schemeClr val="bg1"/>
                </a:solidFill>
              </a:rPr>
              <a:t>Zec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>
                <a:solidFill>
                  <a:schemeClr val="bg1"/>
                </a:solidFill>
              </a:rPr>
              <a:t>9:12  Turn you to the strong hold, ye prisoners of hope: even to day do I declare </a:t>
            </a:r>
            <a:r>
              <a:rPr lang="en-US" sz="6600" i="1" dirty="0">
                <a:solidFill>
                  <a:schemeClr val="bg1"/>
                </a:solidFill>
              </a:rPr>
              <a:t>that</a:t>
            </a:r>
            <a:r>
              <a:rPr lang="en-US" sz="6600" dirty="0">
                <a:solidFill>
                  <a:schemeClr val="bg1"/>
                </a:solidFill>
              </a:rPr>
              <a:t> I will render double unto thee;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6600" dirty="0" err="1">
                <a:solidFill>
                  <a:schemeClr val="bg1"/>
                </a:solidFill>
              </a:rPr>
              <a:t>Zec</a:t>
            </a:r>
            <a:r>
              <a:rPr lang="en-US" sz="6600" dirty="0">
                <a:solidFill>
                  <a:schemeClr val="bg1"/>
                </a:solidFill>
              </a:rPr>
              <a:t> 9:13  When I have bent Judah for me, filled the bow with Ephraim, and raised up thy sons, O Zion, against thy sons, O Greece, and made thee as the sword of a mighty man.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6600" dirty="0" err="1">
                <a:solidFill>
                  <a:schemeClr val="bg1"/>
                </a:solidFill>
              </a:rPr>
              <a:t>Zec</a:t>
            </a:r>
            <a:r>
              <a:rPr lang="en-US" sz="6600" dirty="0">
                <a:solidFill>
                  <a:schemeClr val="bg1"/>
                </a:solidFill>
              </a:rPr>
              <a:t> 9:14  And the LORD shall be seen over them, and </a:t>
            </a:r>
            <a:r>
              <a:rPr lang="en-US" sz="6600" b="1" dirty="0">
                <a:solidFill>
                  <a:srgbClr val="FFFF00"/>
                </a:solidFill>
              </a:rPr>
              <a:t>his arrow shall go forth as the lightning</a:t>
            </a:r>
            <a:r>
              <a:rPr lang="en-US" sz="6600" dirty="0">
                <a:solidFill>
                  <a:schemeClr val="bg1"/>
                </a:solidFill>
              </a:rPr>
              <a:t>: and the Lord GOD shall blow the trumpet, and shall go with whirlwinds of the south</a:t>
            </a:r>
            <a:r>
              <a:rPr lang="en-US" sz="6600" dirty="0" smtClean="0">
                <a:solidFill>
                  <a:schemeClr val="bg1"/>
                </a:solidFill>
              </a:rPr>
              <a:t>.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Let’s look at a “bow” in scripture.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5" y="1056067"/>
            <a:ext cx="11861443" cy="5628067"/>
          </a:xfrm>
        </p:spPr>
        <p:txBody>
          <a:bodyPr anchor="ctr">
            <a:normAutofit fontScale="55000" lnSpcReduction="20000"/>
          </a:bodyPr>
          <a:lstStyle/>
          <a:p>
            <a:r>
              <a:rPr lang="en-US" sz="6600" dirty="0" err="1" smtClean="0">
                <a:solidFill>
                  <a:schemeClr val="bg1"/>
                </a:solidFill>
              </a:rPr>
              <a:t>Zec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>
                <a:solidFill>
                  <a:schemeClr val="bg1"/>
                </a:solidFill>
              </a:rPr>
              <a:t>9:15  The LORD of hosts shall defend them; and they shall devour, and subdue with sling stones; and they shall drink, </a:t>
            </a:r>
            <a:r>
              <a:rPr lang="en-US" sz="6600" i="1" dirty="0">
                <a:solidFill>
                  <a:schemeClr val="bg1"/>
                </a:solidFill>
              </a:rPr>
              <a:t>and</a:t>
            </a:r>
            <a:r>
              <a:rPr lang="en-US" sz="6600" dirty="0">
                <a:solidFill>
                  <a:schemeClr val="bg1"/>
                </a:solidFill>
              </a:rPr>
              <a:t> make a noise as through wine; and they shall be filled like bowls, </a:t>
            </a:r>
            <a:r>
              <a:rPr lang="en-US" sz="6600" i="1" dirty="0">
                <a:solidFill>
                  <a:schemeClr val="bg1"/>
                </a:solidFill>
              </a:rPr>
              <a:t>and</a:t>
            </a:r>
            <a:r>
              <a:rPr lang="en-US" sz="6600" dirty="0">
                <a:solidFill>
                  <a:schemeClr val="bg1"/>
                </a:solidFill>
              </a:rPr>
              <a:t> as the corners of the altar.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6600" dirty="0" err="1">
                <a:solidFill>
                  <a:schemeClr val="bg1"/>
                </a:solidFill>
              </a:rPr>
              <a:t>Zec</a:t>
            </a:r>
            <a:r>
              <a:rPr lang="en-US" sz="6600" dirty="0">
                <a:solidFill>
                  <a:schemeClr val="bg1"/>
                </a:solidFill>
              </a:rPr>
              <a:t> 9:16  And the LORD their God shall save them in that day as the flock of his people: for they </a:t>
            </a:r>
            <a:r>
              <a:rPr lang="en-US" sz="6600" i="1" dirty="0">
                <a:solidFill>
                  <a:schemeClr val="bg1"/>
                </a:solidFill>
              </a:rPr>
              <a:t>shall be as</a:t>
            </a:r>
            <a:r>
              <a:rPr lang="en-US" sz="6600" dirty="0">
                <a:solidFill>
                  <a:schemeClr val="bg1"/>
                </a:solidFill>
              </a:rPr>
              <a:t> the stones of a crown, lifted up as an ensign upon his land.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6600" dirty="0" err="1">
                <a:solidFill>
                  <a:schemeClr val="bg1"/>
                </a:solidFill>
              </a:rPr>
              <a:t>Zec</a:t>
            </a:r>
            <a:r>
              <a:rPr lang="en-US" sz="6600" dirty="0">
                <a:solidFill>
                  <a:schemeClr val="bg1"/>
                </a:solidFill>
              </a:rPr>
              <a:t> 9:17  For how great </a:t>
            </a:r>
            <a:r>
              <a:rPr lang="en-US" sz="6600" i="1" dirty="0">
                <a:solidFill>
                  <a:schemeClr val="bg1"/>
                </a:solidFill>
              </a:rPr>
              <a:t>is</a:t>
            </a:r>
            <a:r>
              <a:rPr lang="en-US" sz="6600" dirty="0">
                <a:solidFill>
                  <a:schemeClr val="bg1"/>
                </a:solidFill>
              </a:rPr>
              <a:t> his goodness, and how great </a:t>
            </a:r>
            <a:r>
              <a:rPr lang="en-US" sz="6600" i="1" dirty="0">
                <a:solidFill>
                  <a:schemeClr val="bg1"/>
                </a:solidFill>
              </a:rPr>
              <a:t>is</a:t>
            </a:r>
            <a:r>
              <a:rPr lang="en-US" sz="6600" dirty="0">
                <a:solidFill>
                  <a:schemeClr val="bg1"/>
                </a:solidFill>
              </a:rPr>
              <a:t> his beauty! corn shall make the young men cheerful, and new wine the maids.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Let’s look at a “bow” in scripture.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107583"/>
            <a:ext cx="11784169" cy="5550794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Hab</a:t>
            </a:r>
            <a:r>
              <a:rPr lang="en-US" sz="3200" dirty="0">
                <a:solidFill>
                  <a:schemeClr val="bg1"/>
                </a:solidFill>
              </a:rPr>
              <a:t> 3:9  </a:t>
            </a:r>
            <a:r>
              <a:rPr lang="en-US" sz="3200" b="1" dirty="0">
                <a:solidFill>
                  <a:srgbClr val="FFFF00"/>
                </a:solidFill>
              </a:rPr>
              <a:t>Thy bow was made quite naked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i="1" dirty="0">
                <a:solidFill>
                  <a:schemeClr val="bg1"/>
                </a:solidFill>
              </a:rPr>
              <a:t>according</a:t>
            </a:r>
            <a:r>
              <a:rPr lang="en-US" sz="3200" dirty="0">
                <a:solidFill>
                  <a:schemeClr val="bg1"/>
                </a:solidFill>
              </a:rPr>
              <a:t> to the oaths of the tribes, </a:t>
            </a:r>
            <a:r>
              <a:rPr lang="en-US" sz="3200" i="1" dirty="0">
                <a:solidFill>
                  <a:schemeClr val="bg1"/>
                </a:solidFill>
              </a:rPr>
              <a:t>even thy</a:t>
            </a:r>
            <a:r>
              <a:rPr lang="en-US" sz="3200" dirty="0">
                <a:solidFill>
                  <a:schemeClr val="bg1"/>
                </a:solidFill>
              </a:rPr>
              <a:t> word. Selah. Thou didst cleave the earth with rivers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Hab</a:t>
            </a:r>
            <a:r>
              <a:rPr lang="en-US" sz="3200" dirty="0">
                <a:solidFill>
                  <a:schemeClr val="bg1"/>
                </a:solidFill>
              </a:rPr>
              <a:t> 3:10  The mountains saw thee, </a:t>
            </a:r>
            <a:r>
              <a:rPr lang="en-US" sz="3200" i="1" dirty="0">
                <a:solidFill>
                  <a:schemeClr val="bg1"/>
                </a:solidFill>
              </a:rPr>
              <a:t>and</a:t>
            </a:r>
            <a:r>
              <a:rPr lang="en-US" sz="3200" dirty="0">
                <a:solidFill>
                  <a:schemeClr val="bg1"/>
                </a:solidFill>
              </a:rPr>
              <a:t> they trembled: the overflowing of the water passed by: the deep uttered his voice, </a:t>
            </a:r>
            <a:r>
              <a:rPr lang="en-US" sz="3200" i="1" dirty="0">
                <a:solidFill>
                  <a:schemeClr val="bg1"/>
                </a:solidFill>
              </a:rPr>
              <a:t>and</a:t>
            </a:r>
            <a:r>
              <a:rPr lang="en-US" sz="3200" dirty="0">
                <a:solidFill>
                  <a:schemeClr val="bg1"/>
                </a:solidFill>
              </a:rPr>
              <a:t> lifted up his hands on high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Hab</a:t>
            </a:r>
            <a:r>
              <a:rPr lang="en-US" sz="3200" dirty="0">
                <a:solidFill>
                  <a:schemeClr val="bg1"/>
                </a:solidFill>
              </a:rPr>
              <a:t> 3:11  The sun </a:t>
            </a:r>
            <a:r>
              <a:rPr lang="en-US" sz="3200" i="1" dirty="0">
                <a:solidFill>
                  <a:schemeClr val="bg1"/>
                </a:solidFill>
              </a:rPr>
              <a:t>and</a:t>
            </a:r>
            <a:r>
              <a:rPr lang="en-US" sz="3200" dirty="0">
                <a:solidFill>
                  <a:schemeClr val="bg1"/>
                </a:solidFill>
              </a:rPr>
              <a:t> moon stood still in their habitation: </a:t>
            </a:r>
            <a:r>
              <a:rPr lang="en-US" sz="3200" b="1" dirty="0">
                <a:solidFill>
                  <a:srgbClr val="FFFF00"/>
                </a:solidFill>
              </a:rPr>
              <a:t>at the light of thine arrows they went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i="1" dirty="0">
                <a:solidFill>
                  <a:schemeClr val="bg1"/>
                </a:solidFill>
              </a:rPr>
              <a:t>and</a:t>
            </a:r>
            <a:r>
              <a:rPr lang="en-US" sz="3200" dirty="0">
                <a:solidFill>
                  <a:schemeClr val="bg1"/>
                </a:solidFill>
              </a:rPr>
              <a:t> at the shining of thy glittering spear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Let’s look at a “bow” in scripture.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094704"/>
            <a:ext cx="11771290" cy="5512158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Job 29:20  </a:t>
            </a:r>
            <a:r>
              <a:rPr lang="en-US" sz="3200" b="1" dirty="0">
                <a:solidFill>
                  <a:srgbClr val="FFFF00"/>
                </a:solidFill>
              </a:rPr>
              <a:t>My glory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chemeClr val="bg1"/>
                </a:solidFill>
              </a:rPr>
              <a:t>was</a:t>
            </a:r>
            <a:r>
              <a:rPr lang="en-US" sz="3200" dirty="0">
                <a:solidFill>
                  <a:schemeClr val="bg1"/>
                </a:solidFill>
              </a:rPr>
              <a:t> fresh in me, and </a:t>
            </a:r>
            <a:r>
              <a:rPr lang="en-US" sz="3200" b="1" dirty="0">
                <a:solidFill>
                  <a:srgbClr val="FFFF00"/>
                </a:solidFill>
              </a:rPr>
              <a:t>my bow was renewed in my hand</a:t>
            </a:r>
            <a:r>
              <a:rPr lang="en-US" sz="3200" dirty="0">
                <a:solidFill>
                  <a:schemeClr val="bg1"/>
                </a:solidFill>
              </a:rPr>
              <a:t>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Let’s look at a “bow” in scripture.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197735"/>
            <a:ext cx="11900079" cy="5422006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Lam 3:12  He hath bent his bow, and set </a:t>
            </a:r>
            <a:r>
              <a:rPr lang="en-US" sz="3200" b="1" u="sng" dirty="0">
                <a:solidFill>
                  <a:schemeClr val="bg1"/>
                </a:solidFill>
              </a:rPr>
              <a:t>me</a:t>
            </a:r>
            <a:r>
              <a:rPr lang="en-US" sz="3200" dirty="0">
                <a:solidFill>
                  <a:schemeClr val="bg1"/>
                </a:solidFill>
              </a:rPr>
              <a:t> as a mark for the </a:t>
            </a:r>
            <a:r>
              <a:rPr lang="en-US" sz="3200" dirty="0" smtClean="0">
                <a:solidFill>
                  <a:schemeClr val="bg1"/>
                </a:solidFill>
              </a:rPr>
              <a:t>arrow.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Lam </a:t>
            </a:r>
            <a:r>
              <a:rPr lang="en-US" sz="3200" dirty="0">
                <a:solidFill>
                  <a:schemeClr val="bg1"/>
                </a:solidFill>
              </a:rPr>
              <a:t>3:13  He hath caused the arrows of his quiver to enter into </a:t>
            </a:r>
            <a:r>
              <a:rPr lang="en-US" sz="3200" b="1" u="sng" dirty="0">
                <a:solidFill>
                  <a:schemeClr val="bg1"/>
                </a:solidFill>
              </a:rPr>
              <a:t>my</a:t>
            </a:r>
            <a:r>
              <a:rPr lang="en-US" sz="3200" dirty="0">
                <a:solidFill>
                  <a:schemeClr val="bg1"/>
                </a:solidFill>
              </a:rPr>
              <a:t> reins.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94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What is God’s Bow?</a:t>
            </a:r>
            <a:br>
              <a:rPr lang="en-US" sz="6600" b="1" dirty="0" smtClean="0">
                <a:solidFill>
                  <a:schemeClr val="bg1"/>
                </a:solidFill>
              </a:rPr>
            </a:br>
            <a:r>
              <a:rPr lang="en-US" sz="6600" b="1" dirty="0" smtClean="0">
                <a:solidFill>
                  <a:schemeClr val="bg1"/>
                </a:solidFill>
              </a:rPr>
              <a:t>What is it made of?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5832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Let’ take a look.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God’s Bow is – </a:t>
            </a:r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LIGHT</a:t>
            </a:r>
            <a:r>
              <a:rPr lang="en-US" sz="6600" b="1" dirty="0" smtClean="0">
                <a:solidFill>
                  <a:schemeClr val="bg1"/>
                </a:solidFill>
              </a:rPr>
              <a:t>!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3" y="1120461"/>
            <a:ext cx="11835685" cy="552503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Gen 9:8  And God </a:t>
            </a:r>
            <a:r>
              <a:rPr lang="en-US" sz="3200" dirty="0" err="1">
                <a:solidFill>
                  <a:schemeClr val="bg1"/>
                </a:solidFill>
              </a:rPr>
              <a:t>spake</a:t>
            </a:r>
            <a:r>
              <a:rPr lang="en-US" sz="3200" dirty="0">
                <a:solidFill>
                  <a:schemeClr val="bg1"/>
                </a:solidFill>
              </a:rPr>
              <a:t> unto Noah, and to his sons with him, saying, 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Gen </a:t>
            </a:r>
            <a:r>
              <a:rPr lang="en-US" sz="3200" dirty="0">
                <a:solidFill>
                  <a:schemeClr val="bg1"/>
                </a:solidFill>
              </a:rPr>
              <a:t>9:9  And I, behold, I establish </a:t>
            </a:r>
            <a:r>
              <a:rPr lang="en-US" sz="3200" b="1" dirty="0">
                <a:solidFill>
                  <a:srgbClr val="FFFF00"/>
                </a:solidFill>
              </a:rPr>
              <a:t>my covenant</a:t>
            </a:r>
            <a:r>
              <a:rPr lang="en-US" sz="3200" dirty="0">
                <a:solidFill>
                  <a:schemeClr val="bg1"/>
                </a:solidFill>
              </a:rPr>
              <a:t> with you, and with your seed after </a:t>
            </a:r>
            <a:r>
              <a:rPr lang="en-US" sz="3200" dirty="0" smtClean="0">
                <a:solidFill>
                  <a:schemeClr val="bg1"/>
                </a:solidFill>
              </a:rPr>
              <a:t>you;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Gen </a:t>
            </a:r>
            <a:r>
              <a:rPr lang="en-US" sz="3200" dirty="0">
                <a:solidFill>
                  <a:schemeClr val="bg1"/>
                </a:solidFill>
              </a:rPr>
              <a:t>9:10  And with every living creature that 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 with you, of the fowl, of the cattle, and of every beast of the earth with you; from all that go out of the ark, to every beast of the </a:t>
            </a:r>
            <a:r>
              <a:rPr lang="en-US" sz="3200" dirty="0" smtClean="0">
                <a:solidFill>
                  <a:schemeClr val="bg1"/>
                </a:solidFill>
              </a:rPr>
              <a:t>earth.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Gen </a:t>
            </a:r>
            <a:r>
              <a:rPr lang="en-US" sz="3200" dirty="0">
                <a:solidFill>
                  <a:schemeClr val="bg1"/>
                </a:solidFill>
              </a:rPr>
              <a:t>9:11  And I will establish </a:t>
            </a:r>
            <a:r>
              <a:rPr lang="en-US" sz="3200" b="1" dirty="0">
                <a:solidFill>
                  <a:srgbClr val="FFFF00"/>
                </a:solidFill>
              </a:rPr>
              <a:t>my covenant</a:t>
            </a:r>
            <a:r>
              <a:rPr lang="en-US" sz="3200" dirty="0">
                <a:solidFill>
                  <a:schemeClr val="bg1"/>
                </a:solidFill>
              </a:rPr>
              <a:t> with you; neither shall all flesh be cut off any more by the waters of a flood; neither shall there any more be a flood to destroy the earth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God’s Bow is – </a:t>
            </a:r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LIGHT</a:t>
            </a:r>
            <a:r>
              <a:rPr lang="en-US" sz="6600" b="1" dirty="0" smtClean="0">
                <a:solidFill>
                  <a:schemeClr val="bg1"/>
                </a:solidFill>
              </a:rPr>
              <a:t>!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3" y="1120461"/>
            <a:ext cx="11835685" cy="552503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Gen 9:12  And God said, This 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the token of the covenan</a:t>
            </a:r>
            <a:r>
              <a:rPr lang="en-US" sz="3200" dirty="0">
                <a:solidFill>
                  <a:schemeClr val="bg1"/>
                </a:solidFill>
              </a:rPr>
              <a:t>t which I make between me and you and every living creature that 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 with you, for perpetual generations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Gen 9:13  I do set </a:t>
            </a:r>
            <a:r>
              <a:rPr lang="en-US" sz="3200" b="1" u="sng" dirty="0">
                <a:solidFill>
                  <a:schemeClr val="bg1"/>
                </a:solidFill>
              </a:rPr>
              <a:t>my bow in the cloud</a:t>
            </a:r>
            <a:r>
              <a:rPr lang="en-US" sz="3200" dirty="0">
                <a:solidFill>
                  <a:schemeClr val="bg1"/>
                </a:solidFill>
              </a:rPr>
              <a:t>, and it shall be for a </a:t>
            </a:r>
            <a:r>
              <a:rPr lang="en-US" sz="3200" b="1" dirty="0">
                <a:solidFill>
                  <a:srgbClr val="FFFF00"/>
                </a:solidFill>
              </a:rPr>
              <a:t>token of a covenant</a:t>
            </a:r>
            <a:r>
              <a:rPr lang="en-US" sz="3200" dirty="0">
                <a:solidFill>
                  <a:schemeClr val="bg1"/>
                </a:solidFill>
              </a:rPr>
              <a:t> between me and the earth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Gen 9:14  And it shall come to pass, when I bring a cloud over the earth, that </a:t>
            </a:r>
            <a:r>
              <a:rPr lang="en-US" sz="3200" b="1" u="sng" dirty="0">
                <a:solidFill>
                  <a:schemeClr val="bg1"/>
                </a:solidFill>
              </a:rPr>
              <a:t>the bow shall be seen in the cloud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God’s Bow is – </a:t>
            </a:r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LIGHT</a:t>
            </a:r>
            <a:r>
              <a:rPr lang="en-US" sz="6600" b="1" dirty="0" smtClean="0">
                <a:solidFill>
                  <a:schemeClr val="bg1"/>
                </a:solidFill>
              </a:rPr>
              <a:t>!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3" y="1120461"/>
            <a:ext cx="11835685" cy="552503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Gen 9:15  And I will remember </a:t>
            </a:r>
            <a:r>
              <a:rPr lang="en-US" sz="3200" b="1" dirty="0">
                <a:solidFill>
                  <a:srgbClr val="FFFF00"/>
                </a:solidFill>
              </a:rPr>
              <a:t>my covenant</a:t>
            </a:r>
            <a:r>
              <a:rPr lang="en-US" sz="3200" dirty="0">
                <a:solidFill>
                  <a:schemeClr val="bg1"/>
                </a:solidFill>
              </a:rPr>
              <a:t>, which 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 between me and you and every living creature of all flesh; and the waters shall no more become a flood to destroy all </a:t>
            </a:r>
            <a:r>
              <a:rPr lang="en-US" sz="3200" dirty="0" smtClean="0">
                <a:solidFill>
                  <a:schemeClr val="bg1"/>
                </a:solidFill>
              </a:rPr>
              <a:t>flesh.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Gen </a:t>
            </a:r>
            <a:r>
              <a:rPr lang="en-US" sz="3200" dirty="0">
                <a:solidFill>
                  <a:schemeClr val="bg1"/>
                </a:solidFill>
              </a:rPr>
              <a:t>9:16  And </a:t>
            </a:r>
            <a:r>
              <a:rPr lang="en-US" sz="3200" b="1" u="sng" dirty="0">
                <a:solidFill>
                  <a:schemeClr val="bg1"/>
                </a:solidFill>
              </a:rPr>
              <a:t>the bow shall be in the cloud</a:t>
            </a:r>
            <a:r>
              <a:rPr lang="en-US" sz="3200" dirty="0">
                <a:solidFill>
                  <a:schemeClr val="bg1"/>
                </a:solidFill>
              </a:rPr>
              <a:t>; and I will look upon it, that I may remember </a:t>
            </a:r>
            <a:r>
              <a:rPr lang="en-US" sz="3200" b="1" dirty="0">
                <a:solidFill>
                  <a:srgbClr val="FFFF00"/>
                </a:solidFill>
              </a:rPr>
              <a:t>the everlasting covenant</a:t>
            </a:r>
            <a:r>
              <a:rPr lang="en-US" sz="3200" dirty="0">
                <a:solidFill>
                  <a:schemeClr val="bg1"/>
                </a:solidFill>
              </a:rPr>
              <a:t> between God and every living creature of all flesh that 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 upon the </a:t>
            </a:r>
            <a:r>
              <a:rPr lang="en-US" sz="3200" dirty="0" smtClean="0">
                <a:solidFill>
                  <a:schemeClr val="bg1"/>
                </a:solidFill>
              </a:rPr>
              <a:t>earth.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Gen </a:t>
            </a:r>
            <a:r>
              <a:rPr lang="en-US" sz="3200" dirty="0">
                <a:solidFill>
                  <a:schemeClr val="bg1"/>
                </a:solidFill>
              </a:rPr>
              <a:t>9:17  And God said unto Noah, This 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the token of the covenant</a:t>
            </a:r>
            <a:r>
              <a:rPr lang="en-US" sz="3200" dirty="0">
                <a:solidFill>
                  <a:schemeClr val="bg1"/>
                </a:solidFill>
              </a:rPr>
              <a:t>, which I have established between me and all flesh that 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 upon the earth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SCRIPTURE READING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06" y="2365375"/>
            <a:ext cx="3811588" cy="3811588"/>
          </a:xfrm>
        </p:spPr>
      </p:pic>
    </p:spTree>
    <p:extLst>
      <p:ext uri="{BB962C8B-B14F-4D97-AF65-F5344CB8AC3E}">
        <p14:creationId xmlns:p14="http://schemas.microsoft.com/office/powerpoint/2010/main" val="13987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God’s Bow is – </a:t>
            </a:r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LIGHT</a:t>
            </a:r>
            <a:r>
              <a:rPr lang="en-US" sz="6600" b="1" dirty="0" smtClean="0">
                <a:solidFill>
                  <a:schemeClr val="bg1"/>
                </a:solidFill>
              </a:rPr>
              <a:t>!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210613"/>
            <a:ext cx="11874322" cy="5409127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Eze</a:t>
            </a:r>
            <a:r>
              <a:rPr lang="en-US" sz="2400" dirty="0">
                <a:solidFill>
                  <a:schemeClr val="bg1"/>
                </a:solidFill>
              </a:rPr>
              <a:t> 1:22  And the likeness of the firmament upon the heads of the living creature </a:t>
            </a:r>
            <a:r>
              <a:rPr lang="en-US" sz="2400" i="1" dirty="0">
                <a:solidFill>
                  <a:schemeClr val="bg1"/>
                </a:solidFill>
              </a:rPr>
              <a:t>was</a:t>
            </a:r>
            <a:r>
              <a:rPr lang="en-US" sz="2400" dirty="0">
                <a:solidFill>
                  <a:schemeClr val="bg1"/>
                </a:solidFill>
              </a:rPr>
              <a:t> as the </a:t>
            </a:r>
            <a:r>
              <a:rPr lang="en-US" sz="2400" dirty="0" err="1">
                <a:solidFill>
                  <a:schemeClr val="bg1"/>
                </a:solidFill>
              </a:rPr>
              <a:t>colour</a:t>
            </a:r>
            <a:r>
              <a:rPr lang="en-US" sz="2400" dirty="0">
                <a:solidFill>
                  <a:schemeClr val="bg1"/>
                </a:solidFill>
              </a:rPr>
              <a:t> of the terrible crystal, stretched forth over their heads </a:t>
            </a:r>
            <a:r>
              <a:rPr lang="en-US" sz="2400" dirty="0" smtClean="0">
                <a:solidFill>
                  <a:schemeClr val="bg1"/>
                </a:solidFill>
              </a:rPr>
              <a:t>above.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Eze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1:23  And under the firmament </a:t>
            </a:r>
            <a:r>
              <a:rPr lang="en-US" sz="2400" i="1" dirty="0">
                <a:solidFill>
                  <a:schemeClr val="bg1"/>
                </a:solidFill>
              </a:rPr>
              <a:t>were</a:t>
            </a:r>
            <a:r>
              <a:rPr lang="en-US" sz="2400" dirty="0">
                <a:solidFill>
                  <a:schemeClr val="bg1"/>
                </a:solidFill>
              </a:rPr>
              <a:t> their wings straight, the one toward the other: every one had two, which covered on this side, and every one had two, which covered on that side, their </a:t>
            </a:r>
            <a:r>
              <a:rPr lang="en-US" sz="2400" dirty="0" smtClean="0">
                <a:solidFill>
                  <a:schemeClr val="bg1"/>
                </a:solidFill>
              </a:rPr>
              <a:t>bodies.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Eze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1:24  And when they went, I heard the noise of their wings, like the noise of great waters, as the voice of the Almighty, the voice of speech, as the noise of an host: when they stood, they let down their </a:t>
            </a:r>
            <a:r>
              <a:rPr lang="en-US" sz="2400" dirty="0" smtClean="0">
                <a:solidFill>
                  <a:schemeClr val="bg1"/>
                </a:solidFill>
              </a:rPr>
              <a:t>wings.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Eze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1:25  And there was a voice from the firmament that </a:t>
            </a:r>
            <a:r>
              <a:rPr lang="en-US" sz="2400" i="1" dirty="0">
                <a:solidFill>
                  <a:schemeClr val="bg1"/>
                </a:solidFill>
              </a:rPr>
              <a:t>was</a:t>
            </a:r>
            <a:r>
              <a:rPr lang="en-US" sz="2400" dirty="0">
                <a:solidFill>
                  <a:schemeClr val="bg1"/>
                </a:solidFill>
              </a:rPr>
              <a:t> over their heads, when they stood, </a:t>
            </a:r>
            <a:r>
              <a:rPr lang="en-US" sz="2400" i="1" dirty="0">
                <a:solidFill>
                  <a:schemeClr val="bg1"/>
                </a:solidFill>
              </a:rPr>
              <a:t>and</a:t>
            </a:r>
            <a:r>
              <a:rPr lang="en-US" sz="2400" dirty="0">
                <a:solidFill>
                  <a:schemeClr val="bg1"/>
                </a:solidFill>
              </a:rPr>
              <a:t> had let down their wings. 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God’s Bow is – </a:t>
            </a:r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LIGHT</a:t>
            </a:r>
            <a:r>
              <a:rPr lang="en-US" sz="6600" b="1" dirty="0" smtClean="0">
                <a:solidFill>
                  <a:schemeClr val="bg1"/>
                </a:solidFill>
              </a:rPr>
              <a:t>!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210613"/>
            <a:ext cx="11874322" cy="5409127"/>
          </a:xfrm>
        </p:spPr>
        <p:txBody>
          <a:bodyPr anchor="ctr"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Eze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1:26  And above the firmament that </a:t>
            </a:r>
            <a:r>
              <a:rPr lang="en-US" sz="2400" i="1" dirty="0">
                <a:solidFill>
                  <a:schemeClr val="bg1"/>
                </a:solidFill>
              </a:rPr>
              <a:t>was</a:t>
            </a:r>
            <a:r>
              <a:rPr lang="en-US" sz="2400" dirty="0">
                <a:solidFill>
                  <a:schemeClr val="bg1"/>
                </a:solidFill>
              </a:rPr>
              <a:t> over their heads </a:t>
            </a:r>
            <a:r>
              <a:rPr lang="en-US" sz="2400" i="1" dirty="0">
                <a:solidFill>
                  <a:schemeClr val="bg1"/>
                </a:solidFill>
              </a:rPr>
              <a:t>was</a:t>
            </a:r>
            <a:r>
              <a:rPr lang="en-US" sz="2400" dirty="0">
                <a:solidFill>
                  <a:schemeClr val="bg1"/>
                </a:solidFill>
              </a:rPr>
              <a:t> the likeness of a throne, as the appearance of a sapphire stone: and upon the likeness of the throne </a:t>
            </a:r>
            <a:r>
              <a:rPr lang="en-US" sz="2400" i="1" dirty="0">
                <a:solidFill>
                  <a:schemeClr val="bg1"/>
                </a:solidFill>
              </a:rPr>
              <a:t>was</a:t>
            </a:r>
            <a:r>
              <a:rPr lang="en-US" sz="2400" dirty="0">
                <a:solidFill>
                  <a:schemeClr val="bg1"/>
                </a:solidFill>
              </a:rPr>
              <a:t> the likeness as the appearance of a man above upon it. 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Eze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1:27  And </a:t>
            </a:r>
            <a:r>
              <a:rPr lang="en-US" sz="2400" b="1" dirty="0">
                <a:solidFill>
                  <a:srgbClr val="FFFF00"/>
                </a:solidFill>
              </a:rPr>
              <a:t>I saw as the </a:t>
            </a:r>
            <a:r>
              <a:rPr lang="en-US" sz="2400" b="1" dirty="0" err="1">
                <a:solidFill>
                  <a:srgbClr val="FFFF00"/>
                </a:solidFill>
              </a:rPr>
              <a:t>colour</a:t>
            </a:r>
            <a:r>
              <a:rPr lang="en-US" sz="2400" b="1" dirty="0">
                <a:solidFill>
                  <a:srgbClr val="FFFF00"/>
                </a:solidFill>
              </a:rPr>
              <a:t> of amber, as the appearance of fire round about within it, from the appearance of his loins even upward, and from the appearance of his loins even downward, I saw as it were the appearance of fire, and it had brightness round about</a:t>
            </a:r>
            <a:r>
              <a:rPr lang="en-US" sz="2400" dirty="0">
                <a:solidFill>
                  <a:schemeClr val="bg1"/>
                </a:solidFill>
              </a:rPr>
              <a:t>. 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Eze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1:28  As </a:t>
            </a:r>
            <a:r>
              <a:rPr lang="en-US" sz="2400" b="1" u="sng" dirty="0">
                <a:solidFill>
                  <a:schemeClr val="bg1"/>
                </a:solidFill>
              </a:rPr>
              <a:t>the appearance of the bow that is in the cloud in the day of rain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rgbClr val="FFFF00"/>
                </a:solidFill>
              </a:rPr>
              <a:t>so </a:t>
            </a:r>
            <a:r>
              <a:rPr lang="en-US" sz="2400" b="1" i="1" dirty="0">
                <a:solidFill>
                  <a:srgbClr val="FFFF00"/>
                </a:solidFill>
              </a:rPr>
              <a:t>was</a:t>
            </a:r>
            <a:r>
              <a:rPr lang="en-US" sz="2400" b="1" dirty="0">
                <a:solidFill>
                  <a:srgbClr val="FFFF00"/>
                </a:solidFill>
              </a:rPr>
              <a:t> the appearance of the brightness round about. This </a:t>
            </a:r>
            <a:r>
              <a:rPr lang="en-US" sz="2400" b="1" i="1" dirty="0">
                <a:solidFill>
                  <a:srgbClr val="FFFF00"/>
                </a:solidFill>
              </a:rPr>
              <a:t>was</a:t>
            </a:r>
            <a:r>
              <a:rPr lang="en-US" sz="2400" b="1" dirty="0">
                <a:solidFill>
                  <a:srgbClr val="FFFF00"/>
                </a:solidFill>
              </a:rPr>
              <a:t> the appearance of the likeness of the glory of the LORD</a:t>
            </a:r>
            <a:r>
              <a:rPr lang="en-US" sz="2400" dirty="0">
                <a:solidFill>
                  <a:schemeClr val="bg1"/>
                </a:solidFill>
              </a:rPr>
              <a:t>. And when I saw </a:t>
            </a:r>
            <a:r>
              <a:rPr lang="en-US" sz="2400" i="1" dirty="0">
                <a:solidFill>
                  <a:schemeClr val="bg1"/>
                </a:solidFill>
              </a:rPr>
              <a:t>it,</a:t>
            </a:r>
            <a:r>
              <a:rPr lang="en-US" sz="2400" dirty="0">
                <a:solidFill>
                  <a:schemeClr val="bg1"/>
                </a:solidFill>
              </a:rPr>
              <a:t> I fell upon my face, and I heard a voice of one that </a:t>
            </a:r>
            <a:r>
              <a:rPr lang="en-US" sz="2400" dirty="0" err="1">
                <a:solidFill>
                  <a:schemeClr val="bg1"/>
                </a:solidFill>
              </a:rPr>
              <a:t>spake</a:t>
            </a:r>
            <a:r>
              <a:rPr lang="en-US" sz="2400" dirty="0">
                <a:solidFill>
                  <a:schemeClr val="bg1"/>
                </a:solidFill>
              </a:rPr>
              <a:t>. 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God’s Bow is – </a:t>
            </a:r>
            <a:r>
              <a:rPr lang="en-US" sz="6600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LIGHT</a:t>
            </a:r>
            <a:r>
              <a:rPr lang="en-US" sz="6600" b="1" dirty="0" smtClean="0">
                <a:solidFill>
                  <a:schemeClr val="bg1"/>
                </a:solidFill>
              </a:rPr>
              <a:t>!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80" y="1690688"/>
            <a:ext cx="7609840" cy="4756150"/>
          </a:xfrm>
        </p:spPr>
      </p:pic>
    </p:spTree>
    <p:extLst>
      <p:ext uri="{BB962C8B-B14F-4D97-AF65-F5344CB8AC3E}">
        <p14:creationId xmlns:p14="http://schemas.microsoft.com/office/powerpoint/2010/main" val="9347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What are the parts of the Bow?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5832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Let’s take a look.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What is the part that is pulled?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5832"/>
          </a:xfrm>
        </p:spPr>
        <p:txBody>
          <a:bodyPr anchor="ctr">
            <a:norm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The String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What is the part that is pulled?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39" y="1690688"/>
            <a:ext cx="5070522" cy="4756150"/>
          </a:xfrm>
        </p:spPr>
      </p:pic>
    </p:spTree>
    <p:extLst>
      <p:ext uri="{BB962C8B-B14F-4D97-AF65-F5344CB8AC3E}">
        <p14:creationId xmlns:p14="http://schemas.microsoft.com/office/powerpoint/2010/main" val="14594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“Stringed” Bow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184856"/>
            <a:ext cx="11797048" cy="5512158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Did you know that </a:t>
            </a:r>
            <a:r>
              <a:rPr lang="en-US" sz="3200" b="1" dirty="0" smtClean="0">
                <a:solidFill>
                  <a:srgbClr val="FFFF00"/>
                </a:solidFill>
              </a:rPr>
              <a:t>our voice</a:t>
            </a:r>
            <a:r>
              <a:rPr lang="en-US" sz="3200" b="1" dirty="0" smtClean="0">
                <a:solidFill>
                  <a:schemeClr val="bg1"/>
                </a:solidFill>
              </a:rPr>
              <a:t> is both a wind and “stringed” instrument?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It is both “pipes” and “cords”.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Can we use our voices for evil and good?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Mat 12:34</a:t>
            </a:r>
            <a:r>
              <a:rPr lang="en-US" sz="3200" dirty="0">
                <a:solidFill>
                  <a:schemeClr val="bg1"/>
                </a:solidFill>
              </a:rPr>
              <a:t>  O generation of vipers, how can ye, being evil, speak good things? for out of the abundance of the heart the mouth </a:t>
            </a:r>
            <a:r>
              <a:rPr lang="en-US" sz="3200" dirty="0" err="1" smtClean="0">
                <a:solidFill>
                  <a:schemeClr val="bg1"/>
                </a:solidFill>
              </a:rPr>
              <a:t>speaketh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Luk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6:45</a:t>
            </a:r>
            <a:r>
              <a:rPr lang="en-US" sz="3200" dirty="0">
                <a:solidFill>
                  <a:schemeClr val="bg1"/>
                </a:solidFill>
              </a:rPr>
              <a:t>  A good man out of the good treasure of his heart </a:t>
            </a:r>
            <a:r>
              <a:rPr lang="en-US" sz="3200" dirty="0" err="1">
                <a:solidFill>
                  <a:schemeClr val="bg1"/>
                </a:solidFill>
              </a:rPr>
              <a:t>bringeth</a:t>
            </a:r>
            <a:r>
              <a:rPr lang="en-US" sz="3200" dirty="0">
                <a:solidFill>
                  <a:schemeClr val="bg1"/>
                </a:solidFill>
              </a:rPr>
              <a:t> forth that which is good; and an evil man out of the evil treasure of his heart </a:t>
            </a:r>
            <a:r>
              <a:rPr lang="en-US" sz="3200" dirty="0" err="1">
                <a:solidFill>
                  <a:schemeClr val="bg1"/>
                </a:solidFill>
              </a:rPr>
              <a:t>bringeth</a:t>
            </a:r>
            <a:r>
              <a:rPr lang="en-US" sz="3200" dirty="0">
                <a:solidFill>
                  <a:schemeClr val="bg1"/>
                </a:solidFill>
              </a:rPr>
              <a:t> forth that which is evil: for of the abundance of the heart his mouth </a:t>
            </a:r>
            <a:r>
              <a:rPr lang="en-US" sz="3200" dirty="0" err="1">
                <a:solidFill>
                  <a:schemeClr val="bg1"/>
                </a:solidFill>
              </a:rPr>
              <a:t>speaketh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“Stringed” Bow – the Wicked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081825"/>
            <a:ext cx="11745532" cy="5550795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Psa</a:t>
            </a:r>
            <a:r>
              <a:rPr lang="en-US" sz="3200" dirty="0">
                <a:solidFill>
                  <a:schemeClr val="bg1"/>
                </a:solidFill>
              </a:rPr>
              <a:t> 11:2  For, lo, </a:t>
            </a:r>
            <a:r>
              <a:rPr lang="en-US" sz="3200" b="1" dirty="0">
                <a:solidFill>
                  <a:srgbClr val="FFFF00"/>
                </a:solidFill>
              </a:rPr>
              <a:t>the wicked bend </a:t>
            </a:r>
            <a:r>
              <a:rPr lang="en-US" sz="3200" b="1" i="1" dirty="0">
                <a:solidFill>
                  <a:srgbClr val="FFFF00"/>
                </a:solidFill>
              </a:rPr>
              <a:t>their</a:t>
            </a:r>
            <a:r>
              <a:rPr lang="en-US" sz="3200" b="1" dirty="0">
                <a:solidFill>
                  <a:srgbClr val="FFFF00"/>
                </a:solidFill>
              </a:rPr>
              <a:t> bow, they make ready their arrow upon the string, that they may </a:t>
            </a:r>
            <a:r>
              <a:rPr lang="en-US" sz="3200" b="1" dirty="0" err="1">
                <a:solidFill>
                  <a:srgbClr val="FFFF00"/>
                </a:solidFill>
              </a:rPr>
              <a:t>privily</a:t>
            </a:r>
            <a:r>
              <a:rPr lang="en-US" sz="3200" b="1" dirty="0">
                <a:solidFill>
                  <a:srgbClr val="FFFF00"/>
                </a:solidFill>
              </a:rPr>
              <a:t> shoot at the upright in heart</a:t>
            </a:r>
            <a:r>
              <a:rPr lang="en-US" sz="3200" dirty="0">
                <a:solidFill>
                  <a:schemeClr val="bg1"/>
                </a:solidFill>
              </a:rPr>
              <a:t>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“Stringed” Bow – the Wicked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146220"/>
            <a:ext cx="11900078" cy="5525036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Eze</a:t>
            </a:r>
            <a:r>
              <a:rPr lang="en-US" sz="3200" dirty="0">
                <a:solidFill>
                  <a:schemeClr val="bg1"/>
                </a:solidFill>
              </a:rPr>
              <a:t> 28:13  Thou hast been in Eden the garden of God; every precious stone </a:t>
            </a:r>
            <a:r>
              <a:rPr lang="en-US" sz="3200" i="1" dirty="0">
                <a:solidFill>
                  <a:schemeClr val="bg1"/>
                </a:solidFill>
              </a:rPr>
              <a:t>was</a:t>
            </a:r>
            <a:r>
              <a:rPr lang="en-US" sz="3200" dirty="0">
                <a:solidFill>
                  <a:schemeClr val="bg1"/>
                </a:solidFill>
              </a:rPr>
              <a:t> thy covering, the </a:t>
            </a:r>
            <a:r>
              <a:rPr lang="en-US" sz="3200" dirty="0" err="1">
                <a:solidFill>
                  <a:schemeClr val="bg1"/>
                </a:solidFill>
              </a:rPr>
              <a:t>sardius</a:t>
            </a:r>
            <a:r>
              <a:rPr lang="en-US" sz="3200" dirty="0">
                <a:solidFill>
                  <a:schemeClr val="bg1"/>
                </a:solidFill>
              </a:rPr>
              <a:t>, topaz, and the diamond, the beryl, the onyx, and the jasper, the sapphire, the emerald, and the carbuncle, and gold: </a:t>
            </a:r>
            <a:r>
              <a:rPr lang="en-US" sz="3200" b="1" dirty="0">
                <a:solidFill>
                  <a:srgbClr val="FFFF00"/>
                </a:solidFill>
              </a:rPr>
              <a:t>the workmanship of thy </a:t>
            </a:r>
            <a:r>
              <a:rPr lang="en-US" sz="3200" b="1" dirty="0" err="1">
                <a:solidFill>
                  <a:srgbClr val="FFFF00"/>
                </a:solidFill>
              </a:rPr>
              <a:t>tabrets</a:t>
            </a:r>
            <a:r>
              <a:rPr lang="en-US" sz="3200" b="1" dirty="0">
                <a:solidFill>
                  <a:srgbClr val="FFFF00"/>
                </a:solidFill>
              </a:rPr>
              <a:t> and of thy pipes was prepared in thee in the day that thou </a:t>
            </a:r>
            <a:r>
              <a:rPr lang="en-US" sz="3200" b="1" dirty="0" err="1">
                <a:solidFill>
                  <a:srgbClr val="FFFF00"/>
                </a:solidFill>
              </a:rPr>
              <a:t>wast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created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Eze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28:14  Thou </a:t>
            </a:r>
            <a:r>
              <a:rPr lang="en-US" sz="3200" i="1" dirty="0">
                <a:solidFill>
                  <a:schemeClr val="bg1"/>
                </a:solidFill>
              </a:rPr>
              <a:t>art</a:t>
            </a:r>
            <a:r>
              <a:rPr lang="en-US" sz="3200" dirty="0">
                <a:solidFill>
                  <a:schemeClr val="bg1"/>
                </a:solidFill>
              </a:rPr>
              <a:t> the anointed cherub that </a:t>
            </a:r>
            <a:r>
              <a:rPr lang="en-US" sz="3200" dirty="0" err="1">
                <a:solidFill>
                  <a:schemeClr val="bg1"/>
                </a:solidFill>
              </a:rPr>
              <a:t>covereth</a:t>
            </a:r>
            <a:r>
              <a:rPr lang="en-US" sz="3200" dirty="0">
                <a:solidFill>
                  <a:schemeClr val="bg1"/>
                </a:solidFill>
              </a:rPr>
              <a:t>; and I have set thee </a:t>
            </a:r>
            <a:r>
              <a:rPr lang="en-US" sz="3200" i="1" dirty="0">
                <a:solidFill>
                  <a:schemeClr val="bg1"/>
                </a:solidFill>
              </a:rPr>
              <a:t>so:</a:t>
            </a:r>
            <a:r>
              <a:rPr lang="en-US" sz="3200" dirty="0">
                <a:solidFill>
                  <a:schemeClr val="bg1"/>
                </a:solidFill>
              </a:rPr>
              <a:t> thou </a:t>
            </a:r>
            <a:r>
              <a:rPr lang="en-US" sz="3200" dirty="0" err="1">
                <a:solidFill>
                  <a:schemeClr val="bg1"/>
                </a:solidFill>
              </a:rPr>
              <a:t>wast</a:t>
            </a:r>
            <a:r>
              <a:rPr lang="en-US" sz="3200" dirty="0">
                <a:solidFill>
                  <a:schemeClr val="bg1"/>
                </a:solidFill>
              </a:rPr>
              <a:t> upon the holy mountain of God; thou hast walked up and down in the midst of the stones of </a:t>
            </a:r>
            <a:r>
              <a:rPr lang="en-US" sz="3200" dirty="0" smtClean="0">
                <a:solidFill>
                  <a:schemeClr val="bg1"/>
                </a:solidFill>
              </a:rPr>
              <a:t>fire.</a:t>
            </a:r>
          </a:p>
          <a:p>
            <a:endParaRPr lang="en-US" sz="1300" b="1" dirty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Eze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28:15</a:t>
            </a:r>
            <a:r>
              <a:rPr lang="en-US" sz="3200" dirty="0">
                <a:solidFill>
                  <a:schemeClr val="bg1"/>
                </a:solidFill>
              </a:rPr>
              <a:t>  Thou </a:t>
            </a:r>
            <a:r>
              <a:rPr lang="en-US" sz="3200" i="1" dirty="0" err="1">
                <a:solidFill>
                  <a:schemeClr val="bg1"/>
                </a:solidFill>
              </a:rPr>
              <a:t>wast</a:t>
            </a:r>
            <a:r>
              <a:rPr lang="en-US" sz="3200" dirty="0">
                <a:solidFill>
                  <a:schemeClr val="bg1"/>
                </a:solidFill>
              </a:rPr>
              <a:t> perfect in thy ways from the day that thou </a:t>
            </a:r>
            <a:r>
              <a:rPr lang="en-US" sz="3200" dirty="0" err="1">
                <a:solidFill>
                  <a:schemeClr val="bg1"/>
                </a:solidFill>
              </a:rPr>
              <a:t>wast</a:t>
            </a:r>
            <a:r>
              <a:rPr lang="en-US" sz="3200" dirty="0">
                <a:solidFill>
                  <a:schemeClr val="bg1"/>
                </a:solidFill>
              </a:rPr>
              <a:t> created, till iniquity was found in </a:t>
            </a:r>
            <a:r>
              <a:rPr lang="en-US" sz="3200" dirty="0" smtClean="0">
                <a:solidFill>
                  <a:schemeClr val="bg1"/>
                </a:solidFill>
              </a:rPr>
              <a:t>thee.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Eze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28:16  By </a:t>
            </a:r>
            <a:r>
              <a:rPr lang="en-US" sz="3200" b="1" dirty="0">
                <a:solidFill>
                  <a:srgbClr val="FFFF00"/>
                </a:solidFill>
              </a:rPr>
              <a:t>the multitude of thy merchandise they have filled the midst of thee with violence</a:t>
            </a:r>
            <a:r>
              <a:rPr lang="en-US" sz="3200" dirty="0">
                <a:solidFill>
                  <a:schemeClr val="bg1"/>
                </a:solidFill>
              </a:rPr>
              <a:t>, and thou hast sinned: therefore I will cast thee as profane out of the mountain of God: and I will destroy thee, O covering cherub, from the midst of the stones of fire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The “Stringed” Bow – the Righteous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223493"/>
            <a:ext cx="11706896" cy="540912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sweet sound of the Gospel Call.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pPr lvl="1"/>
            <a:r>
              <a:rPr lang="en-US" sz="3600" dirty="0" err="1" smtClean="0">
                <a:solidFill>
                  <a:schemeClr val="bg1"/>
                </a:solidFill>
              </a:rPr>
              <a:t>Psa</a:t>
            </a:r>
            <a:r>
              <a:rPr lang="en-US" sz="3600" dirty="0" smtClean="0">
                <a:solidFill>
                  <a:schemeClr val="bg1"/>
                </a:solidFill>
              </a:rPr>
              <a:t> 33:2</a:t>
            </a:r>
            <a:r>
              <a:rPr lang="en-US" sz="3600" dirty="0">
                <a:solidFill>
                  <a:schemeClr val="bg1"/>
                </a:solidFill>
              </a:rPr>
              <a:t>  Praise the LORD with harp: sing unto him with the psaltery </a:t>
            </a:r>
            <a:r>
              <a:rPr lang="en-US" sz="3600" i="1" dirty="0">
                <a:solidFill>
                  <a:schemeClr val="bg1"/>
                </a:solidFill>
              </a:rPr>
              <a:t>and</a:t>
            </a:r>
            <a:r>
              <a:rPr lang="en-US" sz="3600" dirty="0">
                <a:solidFill>
                  <a:schemeClr val="bg1"/>
                </a:solidFill>
              </a:rPr>
              <a:t> an instrument of ten </a:t>
            </a:r>
            <a:r>
              <a:rPr lang="en-US" sz="3600" dirty="0" smtClean="0">
                <a:solidFill>
                  <a:schemeClr val="bg1"/>
                </a:solidFill>
              </a:rPr>
              <a:t>strings.</a:t>
            </a:r>
          </a:p>
          <a:p>
            <a:pPr lvl="1"/>
            <a:endParaRPr lang="en-US" sz="1000" dirty="0">
              <a:solidFill>
                <a:schemeClr val="bg1"/>
              </a:solidFill>
            </a:endParaRPr>
          </a:p>
          <a:p>
            <a:pPr lvl="1"/>
            <a:r>
              <a:rPr lang="en-US" sz="3600" dirty="0" err="1" smtClean="0">
                <a:solidFill>
                  <a:schemeClr val="bg1"/>
                </a:solidFill>
              </a:rPr>
              <a:t>Psa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92:3</a:t>
            </a:r>
            <a:r>
              <a:rPr lang="en-US" sz="3600" dirty="0">
                <a:solidFill>
                  <a:schemeClr val="bg1"/>
                </a:solidFill>
              </a:rPr>
              <a:t>  Upon an instrument of ten strings, and upon the psaltery; upon the harp with a solemn </a:t>
            </a:r>
            <a:r>
              <a:rPr lang="en-US" sz="3600" dirty="0" smtClean="0">
                <a:solidFill>
                  <a:schemeClr val="bg1"/>
                </a:solidFill>
              </a:rPr>
              <a:t>sound.</a:t>
            </a:r>
          </a:p>
          <a:p>
            <a:pPr lvl="1"/>
            <a:endParaRPr lang="en-US" sz="1000" dirty="0">
              <a:solidFill>
                <a:schemeClr val="bg1"/>
              </a:solidFill>
            </a:endParaRPr>
          </a:p>
          <a:p>
            <a:pPr lvl="1"/>
            <a:r>
              <a:rPr lang="en-US" sz="3600" dirty="0" err="1" smtClean="0">
                <a:solidFill>
                  <a:schemeClr val="bg1"/>
                </a:solidFill>
              </a:rPr>
              <a:t>Psa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144:9</a:t>
            </a:r>
            <a:r>
              <a:rPr lang="en-US" sz="3600" dirty="0">
                <a:solidFill>
                  <a:schemeClr val="bg1"/>
                </a:solidFill>
              </a:rPr>
              <a:t>  I will sing a new song unto thee, O God: upon a psaltery </a:t>
            </a:r>
            <a:r>
              <a:rPr lang="en-US" sz="3600" i="1" dirty="0">
                <a:solidFill>
                  <a:schemeClr val="bg1"/>
                </a:solidFill>
              </a:rPr>
              <a:t>and</a:t>
            </a:r>
            <a:r>
              <a:rPr lang="en-US" sz="3600" dirty="0">
                <a:solidFill>
                  <a:schemeClr val="bg1"/>
                </a:solidFill>
              </a:rPr>
              <a:t> an instrument of ten strings will I sing praises unto </a:t>
            </a:r>
            <a:r>
              <a:rPr lang="en-US" sz="3600" dirty="0" smtClean="0">
                <a:solidFill>
                  <a:schemeClr val="bg1"/>
                </a:solidFill>
              </a:rPr>
              <a:t>thee.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Ten </a:t>
            </a:r>
            <a:r>
              <a:rPr lang="en-US" sz="3200" b="1" dirty="0" smtClean="0">
                <a:solidFill>
                  <a:schemeClr val="bg1"/>
                </a:solidFill>
              </a:rPr>
              <a:t>– For the Whole “duty” of man (Adam) (</a:t>
            </a:r>
            <a:r>
              <a:rPr lang="en-US" sz="3200" b="1" dirty="0" err="1" smtClean="0">
                <a:solidFill>
                  <a:srgbClr val="00B050"/>
                </a:solidFill>
              </a:rPr>
              <a:t>Exo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20:1-17; </a:t>
            </a:r>
            <a:r>
              <a:rPr lang="en-US" sz="3200" b="1" dirty="0" err="1" smtClean="0">
                <a:solidFill>
                  <a:srgbClr val="00B050"/>
                </a:solidFill>
              </a:rPr>
              <a:t>Ecc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</a:rPr>
              <a:t> 12:13-14), for even our voices are to glorify God in all things.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MAN OF WAR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4589"/>
            <a:ext cx="10515600" cy="374237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What do you think of when I say, “Man of War?”</a:t>
            </a: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What comes to your mind’s eye?</a:t>
            </a: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Describe this “Man of War”.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The “Stringed” Bow – the Righteous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146220"/>
            <a:ext cx="11861443" cy="552503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sweet sound of the Gospel call.  God pulls the strings of the heart – praise comes forth!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Mar 7:31  And again, departing from the coasts of </a:t>
            </a:r>
            <a:r>
              <a:rPr lang="en-US" sz="3200" dirty="0" err="1">
                <a:solidFill>
                  <a:schemeClr val="bg1"/>
                </a:solidFill>
              </a:rPr>
              <a:t>Tyre</a:t>
            </a:r>
            <a:r>
              <a:rPr lang="en-US" sz="3200" dirty="0">
                <a:solidFill>
                  <a:schemeClr val="bg1"/>
                </a:solidFill>
              </a:rPr>
              <a:t> and Sidon, he came unto the sea of Galilee, through the midst of the coasts of </a:t>
            </a:r>
            <a:r>
              <a:rPr lang="en-US" sz="3200" dirty="0" smtClean="0">
                <a:solidFill>
                  <a:schemeClr val="bg1"/>
                </a:solidFill>
              </a:rPr>
              <a:t>Decapolis.</a:t>
            </a:r>
          </a:p>
          <a:p>
            <a:pPr lvl="1"/>
            <a:endParaRPr lang="en-US" sz="1000" dirty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Mar </a:t>
            </a:r>
            <a:r>
              <a:rPr lang="en-US" sz="3200" dirty="0">
                <a:solidFill>
                  <a:schemeClr val="bg1"/>
                </a:solidFill>
              </a:rPr>
              <a:t>7:32  And they bring unto him one that was deaf, and had an impediment in his speech; and they beseech him to put his hand upon </a:t>
            </a:r>
            <a:r>
              <a:rPr lang="en-US" sz="3200" dirty="0" smtClean="0">
                <a:solidFill>
                  <a:schemeClr val="bg1"/>
                </a:solidFill>
              </a:rPr>
              <a:t>him.</a:t>
            </a:r>
          </a:p>
          <a:p>
            <a:pPr lvl="1"/>
            <a:endParaRPr lang="en-US" sz="1000" dirty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Mar </a:t>
            </a:r>
            <a:r>
              <a:rPr lang="en-US" sz="3200" dirty="0">
                <a:solidFill>
                  <a:schemeClr val="bg1"/>
                </a:solidFill>
              </a:rPr>
              <a:t>7:33  And he took him aside from the multitude, and put his fingers into his ears, and he spit, and touched his </a:t>
            </a:r>
            <a:r>
              <a:rPr lang="en-US" sz="3200" dirty="0" smtClean="0">
                <a:solidFill>
                  <a:schemeClr val="bg1"/>
                </a:solidFill>
              </a:rPr>
              <a:t>tongue;</a:t>
            </a:r>
          </a:p>
          <a:p>
            <a:pPr lvl="1"/>
            <a:endParaRPr lang="en-US" sz="1000" dirty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Mar </a:t>
            </a:r>
            <a:r>
              <a:rPr lang="en-US" sz="3200" dirty="0">
                <a:solidFill>
                  <a:schemeClr val="bg1"/>
                </a:solidFill>
              </a:rPr>
              <a:t>7:34  And looking up to heaven, he sighed, and </a:t>
            </a:r>
            <a:r>
              <a:rPr lang="en-US" sz="3200" dirty="0" err="1">
                <a:solidFill>
                  <a:schemeClr val="bg1"/>
                </a:solidFill>
              </a:rPr>
              <a:t>saith</a:t>
            </a:r>
            <a:r>
              <a:rPr lang="en-US" sz="3200" dirty="0">
                <a:solidFill>
                  <a:schemeClr val="bg1"/>
                </a:solidFill>
              </a:rPr>
              <a:t> unto him, </a:t>
            </a:r>
            <a:r>
              <a:rPr lang="en-US" sz="3200" dirty="0" err="1">
                <a:solidFill>
                  <a:schemeClr val="bg1"/>
                </a:solidFill>
              </a:rPr>
              <a:t>Ephphatha</a:t>
            </a:r>
            <a:r>
              <a:rPr lang="en-US" sz="3200" dirty="0">
                <a:solidFill>
                  <a:schemeClr val="bg1"/>
                </a:solidFill>
              </a:rPr>
              <a:t>, that is, Be opened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The “Stringed” Bow – the Righteous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146220"/>
            <a:ext cx="11861443" cy="5525036"/>
          </a:xfrm>
        </p:spPr>
        <p:txBody>
          <a:bodyPr anchor="ctr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sweet sound of the Gospel call.  God pulls the strings of the heart – praise comes </a:t>
            </a:r>
            <a:r>
              <a:rPr lang="en-US" sz="3200" dirty="0" smtClean="0">
                <a:solidFill>
                  <a:schemeClr val="bg1"/>
                </a:solidFill>
              </a:rPr>
              <a:t>forth!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Mar </a:t>
            </a:r>
            <a:r>
              <a:rPr lang="en-US" sz="3200" dirty="0">
                <a:solidFill>
                  <a:schemeClr val="bg1"/>
                </a:solidFill>
              </a:rPr>
              <a:t>7:35  And straightway </a:t>
            </a:r>
            <a:r>
              <a:rPr lang="en-US" sz="3200" b="1" u="sng" dirty="0">
                <a:solidFill>
                  <a:schemeClr val="bg1"/>
                </a:solidFill>
              </a:rPr>
              <a:t>his ears were opened</a:t>
            </a:r>
            <a:r>
              <a:rPr lang="en-US" sz="3200" dirty="0">
                <a:solidFill>
                  <a:schemeClr val="bg1"/>
                </a:solidFill>
              </a:rPr>
              <a:t>, and </a:t>
            </a:r>
            <a:r>
              <a:rPr lang="en-US" sz="3200" b="1" dirty="0">
                <a:solidFill>
                  <a:srgbClr val="FFFF00"/>
                </a:solidFill>
              </a:rPr>
              <a:t>the string of his tongue was loosed</a:t>
            </a:r>
            <a:r>
              <a:rPr lang="en-US" sz="3200" dirty="0">
                <a:solidFill>
                  <a:schemeClr val="bg1"/>
                </a:solidFill>
              </a:rPr>
              <a:t>, and </a:t>
            </a:r>
            <a:r>
              <a:rPr lang="en-US" sz="3200" b="1" u="sng" dirty="0">
                <a:solidFill>
                  <a:schemeClr val="bg1"/>
                </a:solidFill>
              </a:rPr>
              <a:t>he </a:t>
            </a:r>
            <a:r>
              <a:rPr lang="en-US" sz="3200" b="1" u="sng" dirty="0" err="1">
                <a:solidFill>
                  <a:schemeClr val="bg1"/>
                </a:solidFill>
              </a:rPr>
              <a:t>spake</a:t>
            </a:r>
            <a:r>
              <a:rPr lang="en-US" sz="3200" b="1" u="sng" dirty="0">
                <a:solidFill>
                  <a:schemeClr val="bg1"/>
                </a:solidFill>
              </a:rPr>
              <a:t> </a:t>
            </a:r>
            <a:r>
              <a:rPr lang="en-US" sz="3200" b="1" u="sng" dirty="0" smtClean="0">
                <a:solidFill>
                  <a:schemeClr val="bg1"/>
                </a:solidFill>
              </a:rPr>
              <a:t>plain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900" dirty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Mar </a:t>
            </a:r>
            <a:r>
              <a:rPr lang="en-US" sz="3200" dirty="0">
                <a:solidFill>
                  <a:schemeClr val="bg1"/>
                </a:solidFill>
              </a:rPr>
              <a:t>7:36  And he charged them that they should tell no man: but the more he charged them, so much the more a great deal they published </a:t>
            </a:r>
            <a:r>
              <a:rPr lang="en-US" sz="3200" i="1" dirty="0" smtClean="0">
                <a:solidFill>
                  <a:schemeClr val="bg1"/>
                </a:solidFill>
              </a:rPr>
              <a:t>it;</a:t>
            </a:r>
          </a:p>
          <a:p>
            <a:pPr lvl="1"/>
            <a:endParaRPr lang="en-US" sz="800" i="1" dirty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Mar </a:t>
            </a:r>
            <a:r>
              <a:rPr lang="en-US" sz="3200" dirty="0">
                <a:solidFill>
                  <a:schemeClr val="bg1"/>
                </a:solidFill>
              </a:rPr>
              <a:t>7:37  And were beyond measure astonished, saying, He hath done all things well: he </a:t>
            </a:r>
            <a:r>
              <a:rPr lang="en-US" sz="3200" dirty="0" err="1">
                <a:solidFill>
                  <a:schemeClr val="bg1"/>
                </a:solidFill>
              </a:rPr>
              <a:t>maketh</a:t>
            </a:r>
            <a:r>
              <a:rPr lang="en-US" sz="3200" dirty="0">
                <a:solidFill>
                  <a:schemeClr val="bg1"/>
                </a:solidFill>
              </a:rPr>
              <a:t> both the deaf to hear, and the dumb to speak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is the word for ‘pulling’ the (Heart) String?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5832"/>
          </a:xfrm>
        </p:spPr>
        <p:txBody>
          <a:bodyPr anchor="ctr">
            <a:norm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DRAW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is the word for ‘pulling’ the (Heart) String?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1538534"/>
            <a:ext cx="6836129" cy="4907986"/>
          </a:xfrm>
        </p:spPr>
      </p:pic>
    </p:spTree>
    <p:extLst>
      <p:ext uri="{BB962C8B-B14F-4D97-AF65-F5344CB8AC3E}">
        <p14:creationId xmlns:p14="http://schemas.microsoft.com/office/powerpoint/2010/main" val="1376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How does God “Draw” the Bow of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Light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133341"/>
            <a:ext cx="11771290" cy="549927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Son 1:4  </a:t>
            </a:r>
            <a:r>
              <a:rPr lang="en-US" sz="3200" b="1" dirty="0">
                <a:solidFill>
                  <a:srgbClr val="FFFF00"/>
                </a:solidFill>
              </a:rPr>
              <a:t>Draw me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, we will run after thee: the king hath brought me into his chambers: we will be glad and rejoice in thee, we will remember </a:t>
            </a:r>
            <a:r>
              <a:rPr lang="en-US" sz="3200" b="1" dirty="0">
                <a:solidFill>
                  <a:srgbClr val="FFFF00"/>
                </a:solidFill>
              </a:rPr>
              <a:t>thy love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more than wine: the upright love thee. 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How does God “Draw” the Bow of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Light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133341"/>
            <a:ext cx="11771290" cy="549927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Hos 11:4  </a:t>
            </a:r>
            <a:r>
              <a:rPr lang="en-US" sz="3200" b="1" dirty="0">
                <a:solidFill>
                  <a:srgbClr val="FFFF00"/>
                </a:solidFill>
              </a:rPr>
              <a:t>I drew them with cords of a man, with bands of love</a:t>
            </a:r>
            <a:r>
              <a:rPr lang="en-US" sz="3200" dirty="0">
                <a:solidFill>
                  <a:schemeClr val="bg1"/>
                </a:solidFill>
              </a:rPr>
              <a:t>: and I was to them as they that take off the yoke on their jaws, and I laid meat unto them.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How does God “Draw” the Bow of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Light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133341"/>
            <a:ext cx="11771290" cy="5499279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Joh</a:t>
            </a:r>
            <a:r>
              <a:rPr lang="en-US" sz="3200" dirty="0">
                <a:solidFill>
                  <a:schemeClr val="bg1"/>
                </a:solidFill>
              </a:rPr>
              <a:t> 6:44  No man can come to me, except the Father which hath sent me </a:t>
            </a:r>
            <a:r>
              <a:rPr lang="en-US" sz="3200" b="1" dirty="0">
                <a:solidFill>
                  <a:srgbClr val="FFFF00"/>
                </a:solidFill>
              </a:rPr>
              <a:t>draw him</a:t>
            </a:r>
            <a:r>
              <a:rPr lang="en-US" sz="3200" dirty="0">
                <a:solidFill>
                  <a:schemeClr val="bg1"/>
                </a:solidFill>
              </a:rPr>
              <a:t>: and I will raise him up at the last day.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How does God “Draw” the Bow of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Light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133341"/>
            <a:ext cx="11771290" cy="5499279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Joh</a:t>
            </a:r>
            <a:r>
              <a:rPr lang="en-US" sz="3200" dirty="0">
                <a:solidFill>
                  <a:schemeClr val="bg1"/>
                </a:solidFill>
              </a:rPr>
              <a:t> 12:32  And I, if I be lifted up from the earth, will </a:t>
            </a:r>
            <a:r>
              <a:rPr lang="en-US" sz="3200" b="1" dirty="0">
                <a:solidFill>
                  <a:srgbClr val="FFFF00"/>
                </a:solidFill>
              </a:rPr>
              <a:t>draw</a:t>
            </a:r>
            <a:r>
              <a:rPr lang="en-US" sz="3200" dirty="0">
                <a:solidFill>
                  <a:schemeClr val="bg1"/>
                </a:solidFill>
              </a:rPr>
              <a:t> all </a:t>
            </a:r>
            <a:r>
              <a:rPr lang="en-US" sz="3200" i="1" dirty="0">
                <a:solidFill>
                  <a:schemeClr val="bg1"/>
                </a:solidFill>
              </a:rPr>
              <a:t>men</a:t>
            </a:r>
            <a:r>
              <a:rPr lang="en-US" sz="3200" dirty="0">
                <a:solidFill>
                  <a:schemeClr val="bg1"/>
                </a:solidFill>
              </a:rPr>
              <a:t> unto me.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Can Satan also draw us with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Lie-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ght</a:t>
            </a:r>
            <a:r>
              <a:rPr lang="en-US" sz="4000" b="1" dirty="0" smtClean="0">
                <a:solidFill>
                  <a:schemeClr val="bg1"/>
                </a:solidFill>
              </a:rPr>
              <a:t>?  (Counterfeit)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081825"/>
            <a:ext cx="11797048" cy="5447764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Rev 12:4  And his tail </a:t>
            </a:r>
            <a:r>
              <a:rPr lang="en-US" b="1" dirty="0">
                <a:solidFill>
                  <a:srgbClr val="FFFF00"/>
                </a:solidFill>
              </a:rPr>
              <a:t>drew</a:t>
            </a:r>
            <a:r>
              <a:rPr lang="en-US" dirty="0">
                <a:solidFill>
                  <a:schemeClr val="bg1"/>
                </a:solidFill>
              </a:rPr>
              <a:t> the third part of the stars of heaven, and did cast them to the earth: and the dragon stood before the woman which was ready to be delivered, for to devour her child as soon as it was born. 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Act 5:37  After this man rose up Judas of Galilee in the days of the taxing, and </a:t>
            </a:r>
            <a:r>
              <a:rPr lang="en-US" b="1" dirty="0">
                <a:solidFill>
                  <a:srgbClr val="FFFF00"/>
                </a:solidFill>
              </a:rPr>
              <a:t>drew away</a:t>
            </a:r>
            <a:r>
              <a:rPr lang="en-US" dirty="0">
                <a:solidFill>
                  <a:schemeClr val="bg1"/>
                </a:solidFill>
              </a:rPr>
              <a:t> much people after him: he also perished; and all, </a:t>
            </a:r>
            <a:r>
              <a:rPr lang="en-US" i="1" dirty="0">
                <a:solidFill>
                  <a:schemeClr val="bg1"/>
                </a:solidFill>
              </a:rPr>
              <a:t>even</a:t>
            </a:r>
            <a:r>
              <a:rPr lang="en-US" dirty="0">
                <a:solidFill>
                  <a:schemeClr val="bg1"/>
                </a:solidFill>
              </a:rPr>
              <a:t> as many as obeyed him, were dispersed. 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Zep 3:2  She obeyed not the voice; she received not correction; she trusted not in the LORD; </a:t>
            </a:r>
            <a:r>
              <a:rPr lang="en-US" b="1" dirty="0">
                <a:solidFill>
                  <a:srgbClr val="FFFF00"/>
                </a:solidFill>
              </a:rPr>
              <a:t>she drew not near to her God</a:t>
            </a:r>
            <a:r>
              <a:rPr lang="en-US" dirty="0">
                <a:solidFill>
                  <a:schemeClr val="bg1"/>
                </a:solidFill>
              </a:rPr>
              <a:t>. 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What is at the Head of an Arrow of God?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5832"/>
          </a:xfrm>
        </p:spPr>
        <p:txBody>
          <a:bodyPr anchor="ctr"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An Arrow Head</a:t>
            </a: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a Rock</a:t>
            </a: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a sharp pointed stone</a:t>
            </a: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a cutting message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This?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36" y="2435225"/>
            <a:ext cx="6735128" cy="3741738"/>
          </a:xfrm>
        </p:spPr>
      </p:pic>
    </p:spTree>
    <p:extLst>
      <p:ext uri="{BB962C8B-B14F-4D97-AF65-F5344CB8AC3E}">
        <p14:creationId xmlns:p14="http://schemas.microsoft.com/office/powerpoint/2010/main" val="34922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What is at the Head of an Arrow of God?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52" y="1451395"/>
            <a:ext cx="5179695" cy="4937976"/>
          </a:xfrm>
        </p:spPr>
      </p:pic>
    </p:spTree>
    <p:extLst>
      <p:ext uri="{BB962C8B-B14F-4D97-AF65-F5344CB8AC3E}">
        <p14:creationId xmlns:p14="http://schemas.microsoft.com/office/powerpoint/2010/main" val="13918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The Arrow Head of God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056068"/>
            <a:ext cx="11771290" cy="5525036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Isa 5:28  Whose </a:t>
            </a:r>
            <a:r>
              <a:rPr lang="en-US" sz="3200" b="1" dirty="0">
                <a:solidFill>
                  <a:srgbClr val="FFFF00"/>
                </a:solidFill>
              </a:rPr>
              <a:t>arrows </a:t>
            </a:r>
            <a:r>
              <a:rPr lang="en-US" sz="3200" b="1" i="1" dirty="0">
                <a:solidFill>
                  <a:srgbClr val="FFFF00"/>
                </a:solidFill>
              </a:rPr>
              <a:t>are</a:t>
            </a:r>
            <a:r>
              <a:rPr lang="en-US" sz="3200" b="1" dirty="0">
                <a:solidFill>
                  <a:srgbClr val="FFFF00"/>
                </a:solidFill>
              </a:rPr>
              <a:t> sharp</a:t>
            </a:r>
            <a:r>
              <a:rPr lang="en-US" sz="3200" dirty="0">
                <a:solidFill>
                  <a:schemeClr val="bg1"/>
                </a:solidFill>
              </a:rPr>
              <a:t>, and all their bows bent, their horses' hoofs shall be counted </a:t>
            </a:r>
            <a:r>
              <a:rPr lang="en-US" sz="3200" b="1" dirty="0">
                <a:solidFill>
                  <a:srgbClr val="FFFF00"/>
                </a:solidFill>
              </a:rPr>
              <a:t>like flint</a:t>
            </a:r>
            <a:r>
              <a:rPr lang="en-US" sz="3200" dirty="0">
                <a:solidFill>
                  <a:schemeClr val="bg1"/>
                </a:solidFill>
              </a:rPr>
              <a:t>, and their wheels like a whirlwind: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The Arrow Head of God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056068"/>
            <a:ext cx="11771290" cy="5525036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Gen 49:24  But his bow abode in strength, and the arms of his hands were made strong by the hands of the mighty </a:t>
            </a:r>
            <a:r>
              <a:rPr lang="en-US" sz="3200" i="1" dirty="0">
                <a:solidFill>
                  <a:schemeClr val="bg1"/>
                </a:solidFill>
              </a:rPr>
              <a:t>God</a:t>
            </a:r>
            <a:r>
              <a:rPr lang="en-US" sz="3200" dirty="0">
                <a:solidFill>
                  <a:schemeClr val="bg1"/>
                </a:solidFill>
              </a:rPr>
              <a:t> of Jacob; (from thence 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 the shepherd, </a:t>
            </a:r>
            <a:r>
              <a:rPr lang="en-US" sz="3200" b="1" dirty="0">
                <a:solidFill>
                  <a:srgbClr val="FFFF00"/>
                </a:solidFill>
              </a:rPr>
              <a:t>the stone of Israel</a:t>
            </a:r>
            <a:r>
              <a:rPr lang="en-US" sz="3200" dirty="0">
                <a:solidFill>
                  <a:schemeClr val="bg1"/>
                </a:solidFill>
              </a:rPr>
              <a:t>:)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The Arrow Head of God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056068"/>
            <a:ext cx="11771290" cy="5525036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Exo</a:t>
            </a:r>
            <a:r>
              <a:rPr lang="en-US" sz="3200" dirty="0">
                <a:solidFill>
                  <a:schemeClr val="bg1"/>
                </a:solidFill>
              </a:rPr>
              <a:t> 24:12  And the LORD said unto Moses, Come up to me into the mount, and be there: and I will give thee </a:t>
            </a:r>
            <a:r>
              <a:rPr lang="en-US" sz="3200" b="1" dirty="0">
                <a:solidFill>
                  <a:srgbClr val="FFFF00"/>
                </a:solidFill>
              </a:rPr>
              <a:t>tables of stone, and a law</a:t>
            </a:r>
            <a:r>
              <a:rPr lang="en-US" sz="3200" dirty="0">
                <a:solidFill>
                  <a:schemeClr val="bg1"/>
                </a:solidFill>
              </a:rPr>
              <a:t>, and commandments which I have written; that thou </a:t>
            </a:r>
            <a:r>
              <a:rPr lang="en-US" sz="3200" dirty="0" err="1">
                <a:solidFill>
                  <a:schemeClr val="bg1"/>
                </a:solidFill>
              </a:rPr>
              <a:t>mayest</a:t>
            </a:r>
            <a:r>
              <a:rPr lang="en-US" sz="3200" dirty="0">
                <a:solidFill>
                  <a:schemeClr val="bg1"/>
                </a:solidFill>
              </a:rPr>
              <a:t> teach them.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The Arrow Head of God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056068"/>
            <a:ext cx="11771290" cy="5525036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Exo</a:t>
            </a:r>
            <a:r>
              <a:rPr lang="en-US" sz="3200" dirty="0">
                <a:solidFill>
                  <a:schemeClr val="bg1"/>
                </a:solidFill>
              </a:rPr>
              <a:t> 24:12  And the LORD said unto Moses, Come up to me into the mount, and be there: and I will give thee </a:t>
            </a:r>
            <a:r>
              <a:rPr lang="en-US" sz="3200" b="1" dirty="0">
                <a:solidFill>
                  <a:srgbClr val="FFFF00"/>
                </a:solidFill>
              </a:rPr>
              <a:t>tables of stone, and a law</a:t>
            </a:r>
            <a:r>
              <a:rPr lang="en-US" sz="3200" dirty="0">
                <a:solidFill>
                  <a:schemeClr val="bg1"/>
                </a:solidFill>
              </a:rPr>
              <a:t>, and commandments which I have written; that thou </a:t>
            </a:r>
            <a:r>
              <a:rPr lang="en-US" sz="3200" dirty="0" err="1">
                <a:solidFill>
                  <a:schemeClr val="bg1"/>
                </a:solidFill>
              </a:rPr>
              <a:t>mayest</a:t>
            </a:r>
            <a:r>
              <a:rPr lang="en-US" sz="3200" dirty="0">
                <a:solidFill>
                  <a:schemeClr val="bg1"/>
                </a:solidFill>
              </a:rPr>
              <a:t> teach them. 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Exo</a:t>
            </a:r>
            <a:r>
              <a:rPr lang="en-US" sz="3200" dirty="0">
                <a:solidFill>
                  <a:schemeClr val="bg1"/>
                </a:solidFill>
              </a:rPr>
              <a:t> 31:18  And he gave unto Moses, when he had made an end of communing with him upon mount Sinai, two tables of testimony, </a:t>
            </a:r>
            <a:r>
              <a:rPr lang="en-US" sz="3200" b="1" dirty="0">
                <a:solidFill>
                  <a:srgbClr val="FFFF00"/>
                </a:solidFill>
              </a:rPr>
              <a:t>tables of stone, written with the finger of God</a:t>
            </a:r>
            <a:r>
              <a:rPr lang="en-US" sz="3200" dirty="0">
                <a:solidFill>
                  <a:schemeClr val="bg1"/>
                </a:solidFill>
              </a:rPr>
              <a:t>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The Arrow Head of God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056068"/>
            <a:ext cx="11771290" cy="5525036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Deu</a:t>
            </a:r>
            <a:r>
              <a:rPr lang="en-US" sz="3200" dirty="0">
                <a:solidFill>
                  <a:schemeClr val="bg1"/>
                </a:solidFill>
              </a:rPr>
              <a:t> 8:15  Who led thee through that great and terrible wilderness, </a:t>
            </a:r>
            <a:r>
              <a:rPr lang="en-US" sz="3200" i="1" dirty="0">
                <a:solidFill>
                  <a:schemeClr val="bg1"/>
                </a:solidFill>
              </a:rPr>
              <a:t>wherein were</a:t>
            </a:r>
            <a:r>
              <a:rPr lang="en-US" sz="3200" dirty="0">
                <a:solidFill>
                  <a:schemeClr val="bg1"/>
                </a:solidFill>
              </a:rPr>
              <a:t> fiery serpents, and scorpions, and drought, where </a:t>
            </a:r>
            <a:r>
              <a:rPr lang="en-US" sz="3200" i="1" dirty="0">
                <a:solidFill>
                  <a:schemeClr val="bg1"/>
                </a:solidFill>
              </a:rPr>
              <a:t>there was</a:t>
            </a:r>
            <a:r>
              <a:rPr lang="en-US" sz="3200" dirty="0">
                <a:solidFill>
                  <a:schemeClr val="bg1"/>
                </a:solidFill>
              </a:rPr>
              <a:t> no water; who brought thee forth water out of </a:t>
            </a:r>
            <a:r>
              <a:rPr lang="en-US" sz="3200" b="1" dirty="0">
                <a:solidFill>
                  <a:srgbClr val="FFFF00"/>
                </a:solidFill>
              </a:rPr>
              <a:t>the rock of flint</a:t>
            </a:r>
            <a:r>
              <a:rPr lang="en-US" sz="3200" dirty="0">
                <a:solidFill>
                  <a:schemeClr val="bg1"/>
                </a:solidFill>
              </a:rPr>
              <a:t>;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1Co 10:4  And did all drink the same spiritual drink: for they drank of </a:t>
            </a:r>
            <a:r>
              <a:rPr lang="en-US" sz="3200" b="1" dirty="0">
                <a:solidFill>
                  <a:srgbClr val="FFFF00"/>
                </a:solidFill>
              </a:rPr>
              <a:t>that spiritual Rock</a:t>
            </a:r>
            <a:r>
              <a:rPr lang="en-US" sz="3200" dirty="0">
                <a:solidFill>
                  <a:schemeClr val="bg1"/>
                </a:solidFill>
              </a:rPr>
              <a:t> that followed them: and </a:t>
            </a:r>
            <a:r>
              <a:rPr lang="en-US" sz="3200" b="1" dirty="0">
                <a:solidFill>
                  <a:srgbClr val="FFFF00"/>
                </a:solidFill>
              </a:rPr>
              <a:t>that Rock was Christ</a:t>
            </a:r>
            <a:r>
              <a:rPr lang="en-US" sz="3200" dirty="0">
                <a:solidFill>
                  <a:schemeClr val="bg1"/>
                </a:solidFill>
              </a:rPr>
              <a:t>. 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Deu</a:t>
            </a:r>
            <a:r>
              <a:rPr lang="en-US" sz="3200" dirty="0">
                <a:solidFill>
                  <a:schemeClr val="bg1"/>
                </a:solidFill>
              </a:rPr>
              <a:t> 32:4  </a:t>
            </a:r>
            <a:r>
              <a:rPr lang="en-US" sz="3200" b="1" i="1" dirty="0">
                <a:solidFill>
                  <a:srgbClr val="FFFF00"/>
                </a:solidFill>
              </a:rPr>
              <a:t>He is</a:t>
            </a:r>
            <a:r>
              <a:rPr lang="en-US" sz="3200" b="1" dirty="0">
                <a:solidFill>
                  <a:srgbClr val="FFFF00"/>
                </a:solidFill>
              </a:rPr>
              <a:t> the Rock</a:t>
            </a:r>
            <a:r>
              <a:rPr lang="en-US" sz="3200" dirty="0">
                <a:solidFill>
                  <a:schemeClr val="bg1"/>
                </a:solidFill>
              </a:rPr>
              <a:t>, his work 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 perfect: for all his ways </a:t>
            </a:r>
            <a:r>
              <a:rPr lang="en-US" sz="3200" i="1" dirty="0">
                <a:solidFill>
                  <a:schemeClr val="bg1"/>
                </a:solidFill>
              </a:rPr>
              <a:t>are</a:t>
            </a:r>
            <a:r>
              <a:rPr lang="en-US" sz="3200" dirty="0">
                <a:solidFill>
                  <a:schemeClr val="bg1"/>
                </a:solidFill>
              </a:rPr>
              <a:t> judgment: a God of truth and without iniquity, just and right 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 he.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What is the body of the Arrow of God?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5832"/>
          </a:xfrm>
        </p:spPr>
        <p:txBody>
          <a:bodyPr anchor="ctr"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The SHAFT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What is the body of the Arrow of God?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14" y="2388870"/>
            <a:ext cx="7567372" cy="2784793"/>
          </a:xfrm>
        </p:spPr>
      </p:pic>
    </p:spTree>
    <p:extLst>
      <p:ext uri="{BB962C8B-B14F-4D97-AF65-F5344CB8AC3E}">
        <p14:creationId xmlns:p14="http://schemas.microsoft.com/office/powerpoint/2010/main" val="40607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The “body” of the Arrow of God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171977"/>
            <a:ext cx="11887200" cy="5447764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Isa 49:2  And he hath made my mouth like a sharp sword; </a:t>
            </a:r>
            <a:r>
              <a:rPr lang="en-US" sz="3200" b="1" dirty="0">
                <a:solidFill>
                  <a:srgbClr val="FFFF00"/>
                </a:solidFill>
              </a:rPr>
              <a:t>in the shadow of his hand hath he hid me, and made me a polished shaft</a:t>
            </a:r>
            <a:r>
              <a:rPr lang="en-US" sz="3200" dirty="0">
                <a:solidFill>
                  <a:schemeClr val="bg1"/>
                </a:solidFill>
              </a:rPr>
              <a:t>; </a:t>
            </a:r>
            <a:r>
              <a:rPr lang="en-US" sz="3200" b="1" u="sng" dirty="0">
                <a:solidFill>
                  <a:schemeClr val="bg1"/>
                </a:solidFill>
              </a:rPr>
              <a:t>in his quiver hath he hid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me</a:t>
            </a:r>
            <a:r>
              <a:rPr lang="en-US" sz="3200" dirty="0">
                <a:solidFill>
                  <a:schemeClr val="bg1"/>
                </a:solidFill>
              </a:rPr>
              <a:t>; 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Isa 49:3  And said unto me, </a:t>
            </a:r>
            <a:r>
              <a:rPr lang="en-US" sz="3200" b="1" dirty="0">
                <a:solidFill>
                  <a:srgbClr val="FFFF00"/>
                </a:solidFill>
              </a:rPr>
              <a:t>Thou </a:t>
            </a:r>
            <a:r>
              <a:rPr lang="en-US" sz="3200" b="1" i="1" dirty="0">
                <a:solidFill>
                  <a:srgbClr val="FFFF00"/>
                </a:solidFill>
              </a:rPr>
              <a:t>art</a:t>
            </a:r>
            <a:r>
              <a:rPr lang="en-US" sz="3200" b="1" dirty="0">
                <a:solidFill>
                  <a:srgbClr val="FFFF00"/>
                </a:solidFill>
              </a:rPr>
              <a:t> my servant, O Israel</a:t>
            </a:r>
            <a:r>
              <a:rPr lang="en-US" sz="3200" dirty="0">
                <a:solidFill>
                  <a:schemeClr val="bg1"/>
                </a:solidFill>
              </a:rPr>
              <a:t>, in whom I will be glorified.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The “body” of the Arrow of God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171977"/>
            <a:ext cx="11887200" cy="5447764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Joh</a:t>
            </a:r>
            <a:r>
              <a:rPr lang="en-US" sz="3200" dirty="0">
                <a:solidFill>
                  <a:schemeClr val="bg1"/>
                </a:solidFill>
              </a:rPr>
              <a:t> 12:36  While ye have light, believe in the light, that </a:t>
            </a:r>
            <a:r>
              <a:rPr lang="en-US" sz="3200" b="1" dirty="0">
                <a:solidFill>
                  <a:srgbClr val="FFFF00"/>
                </a:solidFill>
              </a:rPr>
              <a:t>ye may be the children of light</a:t>
            </a:r>
            <a:r>
              <a:rPr lang="en-US" sz="3200" dirty="0">
                <a:solidFill>
                  <a:schemeClr val="bg1"/>
                </a:solidFill>
              </a:rPr>
              <a:t>. These things </a:t>
            </a:r>
            <a:r>
              <a:rPr lang="en-US" sz="3200" dirty="0" err="1">
                <a:solidFill>
                  <a:schemeClr val="bg1"/>
                </a:solidFill>
              </a:rPr>
              <a:t>spake</a:t>
            </a:r>
            <a:r>
              <a:rPr lang="en-US" sz="3200" dirty="0">
                <a:solidFill>
                  <a:schemeClr val="bg1"/>
                </a:solidFill>
              </a:rPr>
              <a:t> Jesus, and departed, and did hide himself from </a:t>
            </a:r>
            <a:r>
              <a:rPr lang="en-US" sz="3200" dirty="0" smtClean="0">
                <a:solidFill>
                  <a:schemeClr val="bg1"/>
                </a:solidFill>
              </a:rPr>
              <a:t>them.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Eph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5:8  For ye were sometimes darkness, but </a:t>
            </a:r>
            <a:r>
              <a:rPr lang="en-US" sz="3200" b="1" dirty="0">
                <a:solidFill>
                  <a:srgbClr val="FFFF00"/>
                </a:solidFill>
              </a:rPr>
              <a:t>now </a:t>
            </a:r>
            <a:r>
              <a:rPr lang="en-US" sz="3200" b="1" i="1" dirty="0">
                <a:solidFill>
                  <a:srgbClr val="FFFF00"/>
                </a:solidFill>
              </a:rPr>
              <a:t>are ye</a:t>
            </a:r>
            <a:r>
              <a:rPr lang="en-US" sz="3200" b="1" dirty="0">
                <a:solidFill>
                  <a:srgbClr val="FFFF00"/>
                </a:solidFill>
              </a:rPr>
              <a:t> light</a:t>
            </a:r>
            <a:r>
              <a:rPr lang="en-US" sz="3200" dirty="0">
                <a:solidFill>
                  <a:schemeClr val="bg1"/>
                </a:solidFill>
              </a:rPr>
              <a:t> in the Lord: walk as </a:t>
            </a:r>
            <a:r>
              <a:rPr lang="en-US" sz="3200" b="1" dirty="0">
                <a:solidFill>
                  <a:srgbClr val="FFFF00"/>
                </a:solidFill>
              </a:rPr>
              <a:t>children of </a:t>
            </a:r>
            <a:r>
              <a:rPr lang="en-US" sz="3200" b="1" dirty="0" smtClean="0">
                <a:solidFill>
                  <a:srgbClr val="FFFF00"/>
                </a:solidFill>
              </a:rPr>
              <a:t>light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1Th </a:t>
            </a:r>
            <a:r>
              <a:rPr lang="en-US" sz="3200" dirty="0">
                <a:solidFill>
                  <a:schemeClr val="bg1"/>
                </a:solidFill>
              </a:rPr>
              <a:t>5:5  </a:t>
            </a:r>
            <a:r>
              <a:rPr lang="en-US" sz="3200" b="1" dirty="0">
                <a:solidFill>
                  <a:srgbClr val="FFFF00"/>
                </a:solidFill>
              </a:rPr>
              <a:t>Ye are all the children of light, and the children of the day</a:t>
            </a:r>
            <a:r>
              <a:rPr lang="en-US" sz="3200" dirty="0">
                <a:solidFill>
                  <a:schemeClr val="bg1"/>
                </a:solidFill>
              </a:rPr>
              <a:t>: we are not of the night, nor of darkness.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Or This?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4304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What is the Shaft of an arrow made of?</a:t>
            </a:r>
            <a:endParaRPr lang="en-US" sz="48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5832"/>
          </a:xfrm>
        </p:spPr>
        <p:txBody>
          <a:bodyPr anchor="ctr">
            <a:no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a special kind of wood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What is the Shaft of an arrow made of?</a:t>
            </a:r>
            <a:endParaRPr lang="en-US" sz="48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69" y="1690688"/>
            <a:ext cx="7146462" cy="4756150"/>
          </a:xfrm>
        </p:spPr>
      </p:pic>
    </p:spTree>
    <p:extLst>
      <p:ext uri="{BB962C8B-B14F-4D97-AF65-F5344CB8AC3E}">
        <p14:creationId xmlns:p14="http://schemas.microsoft.com/office/powerpoint/2010/main" val="37219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The special kind of wood for the Shaft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1" y="1120462"/>
            <a:ext cx="11758411" cy="5422006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Zec</a:t>
            </a:r>
            <a:r>
              <a:rPr lang="en-US" sz="3200" dirty="0">
                <a:solidFill>
                  <a:schemeClr val="bg1"/>
                </a:solidFill>
              </a:rPr>
              <a:t> 3:2  And the LORD said unto Satan, The LORD rebuke thee, O Satan; even the LORD that hath chosen Jerusalem rebuke thee: 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 not this </a:t>
            </a:r>
            <a:r>
              <a:rPr lang="en-US" sz="3200" b="1" dirty="0">
                <a:solidFill>
                  <a:srgbClr val="FFFF00"/>
                </a:solidFill>
              </a:rPr>
              <a:t>a brand plucked out of the fire</a:t>
            </a:r>
            <a:r>
              <a:rPr lang="en-US" sz="3200" dirty="0">
                <a:solidFill>
                  <a:schemeClr val="bg1"/>
                </a:solidFill>
              </a:rPr>
              <a:t>?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take a moment to look at these Arrows of God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07583"/>
            <a:ext cx="11706895" cy="5460642"/>
          </a:xfrm>
        </p:spPr>
        <p:txBody>
          <a:bodyPr anchor="ctr"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Psa</a:t>
            </a:r>
            <a:r>
              <a:rPr lang="en-US" sz="3200" b="1" dirty="0">
                <a:solidFill>
                  <a:schemeClr val="bg1"/>
                </a:solidFill>
              </a:rPr>
              <a:t> 38:1</a:t>
            </a:r>
            <a:r>
              <a:rPr lang="en-US" sz="3200" dirty="0">
                <a:solidFill>
                  <a:schemeClr val="bg1"/>
                </a:solidFill>
              </a:rPr>
              <a:t>  </a:t>
            </a:r>
            <a:r>
              <a:rPr lang="en-US" sz="3200" b="1" dirty="0">
                <a:solidFill>
                  <a:schemeClr val="bg1"/>
                </a:solidFill>
              </a:rPr>
              <a:t>A Psalm of David, to bring to remembrance.</a:t>
            </a:r>
            <a:r>
              <a:rPr lang="en-US" sz="3200" dirty="0">
                <a:solidFill>
                  <a:schemeClr val="bg1"/>
                </a:solidFill>
              </a:rPr>
              <a:t> O LORD, rebuke me not in </a:t>
            </a:r>
            <a:r>
              <a:rPr lang="en-US" sz="3200" b="1" dirty="0">
                <a:solidFill>
                  <a:srgbClr val="FFFF00"/>
                </a:solidFill>
              </a:rPr>
              <a:t>thy wrath</a:t>
            </a:r>
            <a:r>
              <a:rPr lang="en-US" sz="3200" dirty="0">
                <a:solidFill>
                  <a:schemeClr val="bg1"/>
                </a:solidFill>
              </a:rPr>
              <a:t>: neither chasten me in thy </a:t>
            </a:r>
            <a:r>
              <a:rPr lang="en-US" sz="3200" b="1" dirty="0">
                <a:solidFill>
                  <a:srgbClr val="FFFF00"/>
                </a:solidFill>
              </a:rPr>
              <a:t>hot displeasure</a:t>
            </a:r>
            <a:r>
              <a:rPr lang="en-US" sz="3200" dirty="0">
                <a:solidFill>
                  <a:schemeClr val="bg1"/>
                </a:solidFill>
              </a:rPr>
              <a:t>. 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Psa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38:2  For </a:t>
            </a:r>
            <a:r>
              <a:rPr lang="en-US" sz="3200" b="1" dirty="0">
                <a:solidFill>
                  <a:srgbClr val="FFFF00"/>
                </a:solidFill>
              </a:rPr>
              <a:t>thine arrows stick fast in me</a:t>
            </a:r>
            <a:r>
              <a:rPr lang="en-US" sz="3200" dirty="0">
                <a:solidFill>
                  <a:schemeClr val="bg1"/>
                </a:solidFill>
              </a:rPr>
              <a:t>, and thy hand </a:t>
            </a:r>
            <a:r>
              <a:rPr lang="en-US" sz="3200" dirty="0" err="1">
                <a:solidFill>
                  <a:schemeClr val="bg1"/>
                </a:solidFill>
              </a:rPr>
              <a:t>presseth</a:t>
            </a:r>
            <a:r>
              <a:rPr lang="en-US" sz="3200" dirty="0">
                <a:solidFill>
                  <a:schemeClr val="bg1"/>
                </a:solidFill>
              </a:rPr>
              <a:t> me sore. 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Psa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38:3  </a:t>
            </a:r>
            <a:r>
              <a:rPr lang="en-US" sz="3200" i="1" dirty="0">
                <a:solidFill>
                  <a:schemeClr val="bg1"/>
                </a:solidFill>
              </a:rPr>
              <a:t>There is</a:t>
            </a:r>
            <a:r>
              <a:rPr lang="en-US" sz="3200" dirty="0">
                <a:solidFill>
                  <a:schemeClr val="bg1"/>
                </a:solidFill>
              </a:rPr>
              <a:t> no soundness in my flesh because of </a:t>
            </a:r>
            <a:r>
              <a:rPr lang="en-US" sz="3200" b="1" dirty="0">
                <a:solidFill>
                  <a:srgbClr val="FFFF00"/>
                </a:solidFill>
              </a:rPr>
              <a:t>thine anger</a:t>
            </a:r>
            <a:r>
              <a:rPr lang="en-US" sz="3200" dirty="0">
                <a:solidFill>
                  <a:schemeClr val="bg1"/>
                </a:solidFill>
              </a:rPr>
              <a:t>; neither </a:t>
            </a:r>
            <a:r>
              <a:rPr lang="en-US" sz="3200" i="1" dirty="0">
                <a:solidFill>
                  <a:schemeClr val="bg1"/>
                </a:solidFill>
              </a:rPr>
              <a:t>is there any</a:t>
            </a:r>
            <a:r>
              <a:rPr lang="en-US" sz="3200" dirty="0">
                <a:solidFill>
                  <a:schemeClr val="bg1"/>
                </a:solidFill>
              </a:rPr>
              <a:t> rest in my bones because of my sin.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take a moment to look at these Arrows of God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07583"/>
            <a:ext cx="11706895" cy="5460642"/>
          </a:xfrm>
        </p:spPr>
        <p:txBody>
          <a:bodyPr anchor="ctr">
            <a:no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Psa</a:t>
            </a:r>
            <a:r>
              <a:rPr lang="en-US" sz="2400" b="1" dirty="0">
                <a:solidFill>
                  <a:schemeClr val="bg1"/>
                </a:solidFill>
              </a:rPr>
              <a:t> 18:1</a:t>
            </a:r>
            <a:r>
              <a:rPr lang="en-US" sz="2400" dirty="0">
                <a:solidFill>
                  <a:schemeClr val="bg1"/>
                </a:solidFill>
              </a:rPr>
              <a:t>  </a:t>
            </a:r>
            <a:r>
              <a:rPr lang="en-US" sz="2400" b="1" dirty="0">
                <a:solidFill>
                  <a:schemeClr val="bg1"/>
                </a:solidFill>
              </a:rPr>
              <a:t>To the chief Musician, </a:t>
            </a:r>
            <a:r>
              <a:rPr lang="en-US" sz="2400" b="1" i="1" dirty="0">
                <a:solidFill>
                  <a:schemeClr val="bg1"/>
                </a:solidFill>
              </a:rPr>
              <a:t>A Psalm</a:t>
            </a:r>
            <a:r>
              <a:rPr lang="en-US" sz="2400" b="1" dirty="0">
                <a:solidFill>
                  <a:schemeClr val="bg1"/>
                </a:solidFill>
              </a:rPr>
              <a:t> of David, the servant of the LORD, who </a:t>
            </a:r>
            <a:r>
              <a:rPr lang="en-US" sz="2400" b="1" dirty="0" err="1">
                <a:solidFill>
                  <a:schemeClr val="bg1"/>
                </a:solidFill>
              </a:rPr>
              <a:t>spake</a:t>
            </a:r>
            <a:r>
              <a:rPr lang="en-US" sz="2400" b="1" dirty="0">
                <a:solidFill>
                  <a:schemeClr val="bg1"/>
                </a:solidFill>
              </a:rPr>
              <a:t> unto the LORD the words of this song in the day </a:t>
            </a:r>
            <a:r>
              <a:rPr lang="en-US" sz="2400" b="1" i="1" dirty="0">
                <a:solidFill>
                  <a:schemeClr val="bg1"/>
                </a:solidFill>
              </a:rPr>
              <a:t>that</a:t>
            </a:r>
            <a:r>
              <a:rPr lang="en-US" sz="2400" b="1" dirty="0">
                <a:solidFill>
                  <a:schemeClr val="bg1"/>
                </a:solidFill>
              </a:rPr>
              <a:t> the LORD delivered him from the hand of all his enemies, and from the hand of Saul: And he said,</a:t>
            </a:r>
            <a:r>
              <a:rPr lang="en-US" sz="2400" dirty="0">
                <a:solidFill>
                  <a:schemeClr val="bg1"/>
                </a:solidFill>
              </a:rPr>
              <a:t> I will love thee, O LORD, my </a:t>
            </a:r>
            <a:r>
              <a:rPr lang="en-US" sz="2400" dirty="0" smtClean="0">
                <a:solidFill>
                  <a:schemeClr val="bg1"/>
                </a:solidFill>
              </a:rPr>
              <a:t>strength.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Psa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18:2  The LORD </a:t>
            </a:r>
            <a:r>
              <a:rPr lang="en-US" sz="2400" i="1" dirty="0">
                <a:solidFill>
                  <a:schemeClr val="bg1"/>
                </a:solidFill>
              </a:rPr>
              <a:t>is</a:t>
            </a:r>
            <a:r>
              <a:rPr lang="en-US" sz="2400" dirty="0">
                <a:solidFill>
                  <a:schemeClr val="bg1"/>
                </a:solidFill>
              </a:rPr>
              <a:t> my rock, and my fortress, and my deliverer; my God, my strength, in whom I will trust; my buckler, and the horn of my salvation, </a:t>
            </a:r>
            <a:r>
              <a:rPr lang="en-US" sz="2400" i="1" dirty="0">
                <a:solidFill>
                  <a:schemeClr val="bg1"/>
                </a:solidFill>
              </a:rPr>
              <a:t>and</a:t>
            </a:r>
            <a:r>
              <a:rPr lang="en-US" sz="2400" dirty="0">
                <a:solidFill>
                  <a:schemeClr val="bg1"/>
                </a:solidFill>
              </a:rPr>
              <a:t> my high </a:t>
            </a:r>
            <a:r>
              <a:rPr lang="en-US" sz="2400" dirty="0" smtClean="0">
                <a:solidFill>
                  <a:schemeClr val="bg1"/>
                </a:solidFill>
              </a:rPr>
              <a:t>tower.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Psa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18:3  I will call upon the LORD, </a:t>
            </a:r>
            <a:r>
              <a:rPr lang="en-US" sz="2400" i="1" dirty="0">
                <a:solidFill>
                  <a:schemeClr val="bg1"/>
                </a:solidFill>
              </a:rPr>
              <a:t>who is worthy</a:t>
            </a:r>
            <a:r>
              <a:rPr lang="en-US" sz="2400" dirty="0">
                <a:solidFill>
                  <a:schemeClr val="bg1"/>
                </a:solidFill>
              </a:rPr>
              <a:t> to be praised: so shall I be saved from mine </a:t>
            </a:r>
            <a:r>
              <a:rPr lang="en-US" sz="2400" dirty="0" smtClean="0">
                <a:solidFill>
                  <a:schemeClr val="bg1"/>
                </a:solidFill>
              </a:rPr>
              <a:t>enemies.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Psa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18:4  The sorrows of death compassed me, and the floods of ungodly men made me afraid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take a moment to look at these Arrows of God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07583"/>
            <a:ext cx="11706895" cy="5460642"/>
          </a:xfrm>
        </p:spPr>
        <p:txBody>
          <a:bodyPr anchor="ctr">
            <a:no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18:5  The sorrows of hell compassed me about: the snares of death prevented </a:t>
            </a:r>
            <a:r>
              <a:rPr lang="en-US" dirty="0" smtClean="0">
                <a:solidFill>
                  <a:schemeClr val="bg1"/>
                </a:solidFill>
              </a:rPr>
              <a:t>me.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18:6  In my distress I called upon the LORD, and cried unto my God: he heard my voice out of his temple, and my cry came before him, </a:t>
            </a:r>
            <a:r>
              <a:rPr lang="en-US" i="1" dirty="0">
                <a:solidFill>
                  <a:schemeClr val="bg1"/>
                </a:solidFill>
              </a:rPr>
              <a:t>even</a:t>
            </a:r>
            <a:r>
              <a:rPr lang="en-US" dirty="0">
                <a:solidFill>
                  <a:schemeClr val="bg1"/>
                </a:solidFill>
              </a:rPr>
              <a:t> into his </a:t>
            </a:r>
            <a:r>
              <a:rPr lang="en-US" dirty="0" smtClean="0">
                <a:solidFill>
                  <a:schemeClr val="bg1"/>
                </a:solidFill>
              </a:rPr>
              <a:t>ears.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18:7  Then the earth shook and trembled; the foundations also of the hills moved and were shaken, because he was </a:t>
            </a:r>
            <a:r>
              <a:rPr lang="en-US" dirty="0" smtClean="0">
                <a:solidFill>
                  <a:schemeClr val="bg1"/>
                </a:solidFill>
              </a:rPr>
              <a:t>wroth.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18:8  There went up a smoke out of his nostrils, and fire out of his mouth devoured: coals were kindled by 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take a moment to look at these Arrows of God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07583"/>
            <a:ext cx="11706895" cy="5460642"/>
          </a:xfrm>
        </p:spPr>
        <p:txBody>
          <a:bodyPr anchor="ctr">
            <a:no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18:9  He bowed the heavens also, and came down: and darkness </a:t>
            </a:r>
            <a:r>
              <a:rPr lang="en-US" i="1" dirty="0">
                <a:solidFill>
                  <a:schemeClr val="bg1"/>
                </a:solidFill>
              </a:rPr>
              <a:t>was</a:t>
            </a:r>
            <a:r>
              <a:rPr lang="en-US" dirty="0">
                <a:solidFill>
                  <a:schemeClr val="bg1"/>
                </a:solidFill>
              </a:rPr>
              <a:t> under his </a:t>
            </a:r>
            <a:r>
              <a:rPr lang="en-US" dirty="0" smtClean="0">
                <a:solidFill>
                  <a:schemeClr val="bg1"/>
                </a:solidFill>
              </a:rPr>
              <a:t>feet.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18:10  And he rode upon a cherub, and did fly: yea, he did fly upon the wings of the </a:t>
            </a:r>
            <a:r>
              <a:rPr lang="en-US" dirty="0" smtClean="0">
                <a:solidFill>
                  <a:schemeClr val="bg1"/>
                </a:solidFill>
              </a:rPr>
              <a:t>wind.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18:11  He made darkness his secret place; his pavilion round about him </a:t>
            </a:r>
            <a:r>
              <a:rPr lang="en-US" i="1" dirty="0">
                <a:solidFill>
                  <a:schemeClr val="bg1"/>
                </a:solidFill>
              </a:rPr>
              <a:t>were</a:t>
            </a:r>
            <a:r>
              <a:rPr lang="en-US" dirty="0">
                <a:solidFill>
                  <a:schemeClr val="bg1"/>
                </a:solidFill>
              </a:rPr>
              <a:t> dark waters </a:t>
            </a:r>
            <a:r>
              <a:rPr lang="en-US" i="1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bg1"/>
                </a:solidFill>
              </a:rPr>
              <a:t> thick clouds of the </a:t>
            </a:r>
            <a:r>
              <a:rPr lang="en-US" dirty="0" smtClean="0">
                <a:solidFill>
                  <a:schemeClr val="bg1"/>
                </a:solidFill>
              </a:rPr>
              <a:t>skies.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18:12  At the brightness </a:t>
            </a:r>
            <a:r>
              <a:rPr lang="en-US" i="1" dirty="0">
                <a:solidFill>
                  <a:schemeClr val="bg1"/>
                </a:solidFill>
              </a:rPr>
              <a:t>that was</a:t>
            </a:r>
            <a:r>
              <a:rPr lang="en-US" dirty="0">
                <a:solidFill>
                  <a:schemeClr val="bg1"/>
                </a:solidFill>
              </a:rPr>
              <a:t> before him his thick clouds passed, hail </a:t>
            </a:r>
            <a:r>
              <a:rPr lang="en-US" i="1" dirty="0">
                <a:solidFill>
                  <a:schemeClr val="bg1"/>
                </a:solidFill>
              </a:rPr>
              <a:t>stones</a:t>
            </a:r>
            <a:r>
              <a:rPr lang="en-US" dirty="0">
                <a:solidFill>
                  <a:schemeClr val="bg1"/>
                </a:solidFill>
              </a:rPr>
              <a:t> and coals of fire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take a moment to look at these Arrows of God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07583"/>
            <a:ext cx="11706895" cy="5460642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18:13  The LORD also thundered in the heavens, and the Highest gave his voice; hail </a:t>
            </a:r>
            <a:r>
              <a:rPr lang="en-US" i="1" dirty="0">
                <a:solidFill>
                  <a:schemeClr val="bg1"/>
                </a:solidFill>
              </a:rPr>
              <a:t>stones</a:t>
            </a:r>
            <a:r>
              <a:rPr lang="en-US" dirty="0">
                <a:solidFill>
                  <a:schemeClr val="bg1"/>
                </a:solidFill>
              </a:rPr>
              <a:t> and coals of </a:t>
            </a:r>
            <a:r>
              <a:rPr lang="en-US" dirty="0" smtClean="0">
                <a:solidFill>
                  <a:schemeClr val="bg1"/>
                </a:solidFill>
              </a:rPr>
              <a:t>fire.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18:14  Yea, </a:t>
            </a:r>
            <a:r>
              <a:rPr lang="en-US" b="1" dirty="0">
                <a:solidFill>
                  <a:srgbClr val="FFFF00"/>
                </a:solidFill>
              </a:rPr>
              <a:t>he sent out his arrows</a:t>
            </a:r>
            <a:r>
              <a:rPr lang="en-US" dirty="0">
                <a:solidFill>
                  <a:schemeClr val="bg1"/>
                </a:solidFill>
              </a:rPr>
              <a:t>, and scattered them; and </a:t>
            </a:r>
            <a:r>
              <a:rPr lang="en-US" b="1" dirty="0">
                <a:solidFill>
                  <a:srgbClr val="FFFF00"/>
                </a:solidFill>
              </a:rPr>
              <a:t>he shot out </a:t>
            </a:r>
            <a:r>
              <a:rPr lang="en-US" b="1" dirty="0" err="1">
                <a:solidFill>
                  <a:srgbClr val="FFFF00"/>
                </a:solidFill>
              </a:rPr>
              <a:t>lightnings</a:t>
            </a:r>
            <a:r>
              <a:rPr lang="en-US" dirty="0">
                <a:solidFill>
                  <a:schemeClr val="bg1"/>
                </a:solidFill>
              </a:rPr>
              <a:t>, and discomfited </a:t>
            </a:r>
            <a:r>
              <a:rPr lang="en-US" dirty="0" smtClean="0">
                <a:solidFill>
                  <a:schemeClr val="bg1"/>
                </a:solidFill>
              </a:rPr>
              <a:t>them.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18:15  Then the channels of waters were seen, and the foundations of the world were discovered at thy rebuke, O LORD, at the blast of the breath of thy nostrils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take a moment to look at these Arrows of God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07583"/>
            <a:ext cx="11706895" cy="5460642"/>
          </a:xfrm>
        </p:spPr>
        <p:txBody>
          <a:bodyPr anchor="ctr">
            <a:no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18:16  He sent from above, he took me, he </a:t>
            </a:r>
            <a:r>
              <a:rPr lang="en-US" b="1" dirty="0">
                <a:solidFill>
                  <a:srgbClr val="FFFF00"/>
                </a:solidFill>
              </a:rPr>
              <a:t>drew me</a:t>
            </a:r>
            <a:r>
              <a:rPr lang="en-US" dirty="0">
                <a:solidFill>
                  <a:schemeClr val="bg1"/>
                </a:solidFill>
              </a:rPr>
              <a:t> out of many </a:t>
            </a:r>
            <a:r>
              <a:rPr lang="en-US" dirty="0" smtClean="0">
                <a:solidFill>
                  <a:schemeClr val="bg1"/>
                </a:solidFill>
              </a:rPr>
              <a:t>waters.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18:17  He delivered me from my strong enemy, and from them which hated me: for they were too strong for me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parallel in </a:t>
            </a:r>
            <a:r>
              <a:rPr lang="en-US" b="1" dirty="0">
                <a:solidFill>
                  <a:srgbClr val="00B050"/>
                </a:solidFill>
              </a:rPr>
              <a:t>2 </a:t>
            </a:r>
            <a:r>
              <a:rPr lang="en-US" b="1" dirty="0" smtClean="0">
                <a:solidFill>
                  <a:srgbClr val="00B050"/>
                </a:solidFill>
              </a:rPr>
              <a:t>Sam.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22:41-15)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take a moment to look at these Arrows of God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07583"/>
            <a:ext cx="11706895" cy="5460642"/>
          </a:xfrm>
        </p:spPr>
        <p:txBody>
          <a:bodyPr anchor="ctr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Zec</a:t>
            </a:r>
            <a:r>
              <a:rPr lang="en-US" dirty="0">
                <a:solidFill>
                  <a:schemeClr val="bg1"/>
                </a:solidFill>
              </a:rPr>
              <a:t> 9:14  And the LORD shall be seen over them, and </a:t>
            </a:r>
            <a:r>
              <a:rPr lang="en-US" b="1" dirty="0">
                <a:solidFill>
                  <a:srgbClr val="FFFF00"/>
                </a:solidFill>
              </a:rPr>
              <a:t>his arrow shall go forth as the lightning</a:t>
            </a:r>
            <a:r>
              <a:rPr lang="en-US" dirty="0">
                <a:solidFill>
                  <a:schemeClr val="bg1"/>
                </a:solidFill>
              </a:rPr>
              <a:t>: and the Lord GOD shall blow the trumpet, and shall go with whirlwinds of the south. 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“Man of War” – Character.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Exo 15:3  The LORD </a:t>
            </a:r>
            <a:r>
              <a:rPr lang="en-US" sz="3600" i="1" dirty="0">
                <a:solidFill>
                  <a:schemeClr val="bg1"/>
                </a:solidFill>
              </a:rPr>
              <a:t>is</a:t>
            </a:r>
            <a:r>
              <a:rPr lang="en-US" sz="3600" dirty="0">
                <a:solidFill>
                  <a:schemeClr val="bg1"/>
                </a:solidFill>
              </a:rPr>
              <a:t> a man of war: the LORD </a:t>
            </a:r>
            <a:r>
              <a:rPr lang="en-US" sz="3600" i="1" dirty="0">
                <a:solidFill>
                  <a:schemeClr val="bg1"/>
                </a:solidFill>
              </a:rPr>
              <a:t>is</a:t>
            </a:r>
            <a:r>
              <a:rPr lang="en-US" sz="3600" dirty="0">
                <a:solidFill>
                  <a:schemeClr val="bg1"/>
                </a:solidFill>
              </a:rPr>
              <a:t> his name. </a:t>
            </a:r>
          </a:p>
        </p:txBody>
      </p:sp>
    </p:spTree>
    <p:extLst>
      <p:ext uri="{BB962C8B-B14F-4D97-AF65-F5344CB8AC3E}">
        <p14:creationId xmlns:p14="http://schemas.microsoft.com/office/powerpoint/2010/main" val="34182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take a moment to look at these Arrows of God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07583"/>
            <a:ext cx="11706895" cy="5460642"/>
          </a:xfrm>
        </p:spPr>
        <p:txBody>
          <a:bodyPr anchor="ctr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Deu</a:t>
            </a:r>
            <a:r>
              <a:rPr lang="en-US" dirty="0">
                <a:solidFill>
                  <a:schemeClr val="bg1"/>
                </a:solidFill>
              </a:rPr>
              <a:t> 32:23  I will heap mischiefs upon them; </a:t>
            </a:r>
            <a:r>
              <a:rPr lang="en-US" b="1" dirty="0">
                <a:solidFill>
                  <a:srgbClr val="FFFF00"/>
                </a:solidFill>
              </a:rPr>
              <a:t>I will spend mine arrows upon them</a:t>
            </a:r>
            <a:r>
              <a:rPr lang="en-US" dirty="0">
                <a:solidFill>
                  <a:schemeClr val="bg1"/>
                </a:solidFill>
              </a:rPr>
              <a:t>. 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take a moment to look at these Arrows of God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07583"/>
            <a:ext cx="11706895" cy="5460642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Job 6:4  For </a:t>
            </a:r>
            <a:r>
              <a:rPr lang="en-US" b="1" dirty="0">
                <a:solidFill>
                  <a:srgbClr val="FFFF00"/>
                </a:solidFill>
              </a:rPr>
              <a:t>the arrows of the Almighty </a:t>
            </a:r>
            <a:r>
              <a:rPr lang="en-US" b="1" i="1" dirty="0">
                <a:solidFill>
                  <a:srgbClr val="FFFF00"/>
                </a:solidFill>
              </a:rPr>
              <a:t>are</a:t>
            </a:r>
            <a:r>
              <a:rPr lang="en-US" b="1" dirty="0">
                <a:solidFill>
                  <a:srgbClr val="FFFF00"/>
                </a:solidFill>
              </a:rPr>
              <a:t> within me</a:t>
            </a:r>
            <a:r>
              <a:rPr lang="en-US" dirty="0">
                <a:solidFill>
                  <a:schemeClr val="bg1"/>
                </a:solidFill>
              </a:rPr>
              <a:t>, the poison whereof </a:t>
            </a:r>
            <a:r>
              <a:rPr lang="en-US" dirty="0" err="1">
                <a:solidFill>
                  <a:schemeClr val="bg1"/>
                </a:solidFill>
              </a:rPr>
              <a:t>drinketh</a:t>
            </a:r>
            <a:r>
              <a:rPr lang="en-US" dirty="0">
                <a:solidFill>
                  <a:schemeClr val="bg1"/>
                </a:solidFill>
              </a:rPr>
              <a:t> up my spirit: the terrors of God do set themselves in array against me. 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take a moment to look at these Arrows of God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07583"/>
            <a:ext cx="11706895" cy="5460642"/>
          </a:xfrm>
        </p:spPr>
        <p:txBody>
          <a:bodyPr anchor="ctr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64:7  But </a:t>
            </a:r>
            <a:r>
              <a:rPr lang="en-US" b="1" dirty="0">
                <a:solidFill>
                  <a:srgbClr val="FFFF00"/>
                </a:solidFill>
              </a:rPr>
              <a:t>God shall shoot at them </a:t>
            </a:r>
            <a:r>
              <a:rPr lang="en-US" b="1" i="1" dirty="0">
                <a:solidFill>
                  <a:srgbClr val="FFFF00"/>
                </a:solidFill>
              </a:rPr>
              <a:t>with</a:t>
            </a:r>
            <a:r>
              <a:rPr lang="en-US" b="1" dirty="0">
                <a:solidFill>
                  <a:srgbClr val="FFFF00"/>
                </a:solidFill>
              </a:rPr>
              <a:t> an arrow</a:t>
            </a:r>
            <a:r>
              <a:rPr lang="en-US" dirty="0">
                <a:solidFill>
                  <a:schemeClr val="bg1"/>
                </a:solidFill>
              </a:rPr>
              <a:t>; suddenly shall they be wounded. 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take a moment to look at these Arrows of God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07583"/>
            <a:ext cx="11706895" cy="5460642"/>
          </a:xfrm>
        </p:spPr>
        <p:txBody>
          <a:bodyPr anchor="ctr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7:11  God </a:t>
            </a:r>
            <a:r>
              <a:rPr lang="en-US" dirty="0" err="1">
                <a:solidFill>
                  <a:schemeClr val="bg1"/>
                </a:solidFill>
              </a:rPr>
              <a:t>judgeth</a:t>
            </a:r>
            <a:r>
              <a:rPr lang="en-US" dirty="0">
                <a:solidFill>
                  <a:schemeClr val="bg1"/>
                </a:solidFill>
              </a:rPr>
              <a:t> the righteous, and God is angry </a:t>
            </a:r>
            <a:r>
              <a:rPr lang="en-US" i="1" dirty="0">
                <a:solidFill>
                  <a:schemeClr val="bg1"/>
                </a:solidFill>
              </a:rPr>
              <a:t>with the wicked</a:t>
            </a:r>
            <a:r>
              <a:rPr lang="en-US" dirty="0">
                <a:solidFill>
                  <a:schemeClr val="bg1"/>
                </a:solidFill>
              </a:rPr>
              <a:t> every day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7:12  If he turn not, he will whet his sword; </a:t>
            </a:r>
            <a:r>
              <a:rPr lang="en-US" b="1" dirty="0">
                <a:solidFill>
                  <a:srgbClr val="FFFF00"/>
                </a:solidFill>
              </a:rPr>
              <a:t>he hath bent his bow, and made it ready</a:t>
            </a:r>
            <a:r>
              <a:rPr lang="en-US" dirty="0">
                <a:solidFill>
                  <a:schemeClr val="bg1"/>
                </a:solidFill>
              </a:rPr>
              <a:t>. 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7:13  He hath also prepared for him </a:t>
            </a:r>
            <a:r>
              <a:rPr lang="en-US" b="1" dirty="0">
                <a:solidFill>
                  <a:srgbClr val="FFFF00"/>
                </a:solidFill>
              </a:rPr>
              <a:t>the instruments of death</a:t>
            </a:r>
            <a:r>
              <a:rPr lang="en-US" dirty="0">
                <a:solidFill>
                  <a:schemeClr val="bg1"/>
                </a:solidFill>
              </a:rPr>
              <a:t>; he </a:t>
            </a:r>
            <a:r>
              <a:rPr lang="en-US" dirty="0" err="1">
                <a:solidFill>
                  <a:schemeClr val="bg1"/>
                </a:solidFill>
              </a:rPr>
              <a:t>ordaineth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his arrows</a:t>
            </a:r>
            <a:r>
              <a:rPr lang="en-US" dirty="0">
                <a:solidFill>
                  <a:schemeClr val="bg1"/>
                </a:solidFill>
              </a:rPr>
              <a:t> against the persecutors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take a moment to look at these Arrows of God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07583"/>
            <a:ext cx="11706895" cy="5460642"/>
          </a:xfrm>
        </p:spPr>
        <p:txBody>
          <a:bodyPr anchor="ctr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120:4  </a:t>
            </a:r>
            <a:r>
              <a:rPr lang="en-US" b="1" dirty="0">
                <a:solidFill>
                  <a:srgbClr val="FFFF00"/>
                </a:solidFill>
              </a:rPr>
              <a:t>Sharp arrows of the mighty</a:t>
            </a:r>
            <a:r>
              <a:rPr lang="en-US" dirty="0">
                <a:solidFill>
                  <a:schemeClr val="bg1"/>
                </a:solidFill>
              </a:rPr>
              <a:t>, with coals of juniper. 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take a moment to look at these Arrows of God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07583"/>
            <a:ext cx="11706895" cy="5460642"/>
          </a:xfrm>
        </p:spPr>
        <p:txBody>
          <a:bodyPr anchor="ctr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127:3  Lo, </a:t>
            </a:r>
            <a:r>
              <a:rPr lang="en-US" b="1" dirty="0">
                <a:solidFill>
                  <a:srgbClr val="FFFF00"/>
                </a:solidFill>
              </a:rPr>
              <a:t>children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are</a:t>
            </a:r>
            <a:r>
              <a:rPr lang="en-US" dirty="0">
                <a:solidFill>
                  <a:schemeClr val="bg1"/>
                </a:solidFill>
              </a:rPr>
              <a:t> an heritage of the LORD: </a:t>
            </a:r>
            <a:r>
              <a:rPr lang="en-US" i="1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the fruit of the womb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is his</a:t>
            </a:r>
            <a:r>
              <a:rPr lang="en-US" dirty="0">
                <a:solidFill>
                  <a:schemeClr val="bg1"/>
                </a:solidFill>
              </a:rPr>
              <a:t> reward. 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127:4  </a:t>
            </a:r>
            <a:r>
              <a:rPr lang="en-US" b="1" dirty="0">
                <a:solidFill>
                  <a:srgbClr val="FFFF00"/>
                </a:solidFill>
              </a:rPr>
              <a:t>As arrows </a:t>
            </a:r>
            <a:r>
              <a:rPr lang="en-US" b="1" i="1" dirty="0">
                <a:solidFill>
                  <a:srgbClr val="FFFF00"/>
                </a:solidFill>
              </a:rPr>
              <a:t>are</a:t>
            </a:r>
            <a:r>
              <a:rPr lang="en-US" b="1" dirty="0">
                <a:solidFill>
                  <a:srgbClr val="FFFF00"/>
                </a:solidFill>
              </a:rPr>
              <a:t> in the hand of a mighty man; so </a:t>
            </a:r>
            <a:r>
              <a:rPr lang="en-US" b="1" i="1" dirty="0">
                <a:solidFill>
                  <a:srgbClr val="FFFF00"/>
                </a:solidFill>
              </a:rPr>
              <a:t>are</a:t>
            </a:r>
            <a:r>
              <a:rPr lang="en-US" b="1" dirty="0">
                <a:solidFill>
                  <a:srgbClr val="FFFF00"/>
                </a:solidFill>
              </a:rPr>
              <a:t> children of the youth</a:t>
            </a:r>
            <a:r>
              <a:rPr lang="en-US" dirty="0">
                <a:solidFill>
                  <a:schemeClr val="bg1"/>
                </a:solidFill>
              </a:rPr>
              <a:t>. 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127:5  </a:t>
            </a:r>
            <a:r>
              <a:rPr lang="en-US" b="1" dirty="0">
                <a:solidFill>
                  <a:srgbClr val="FFFF00"/>
                </a:solidFill>
              </a:rPr>
              <a:t>Happy </a:t>
            </a:r>
            <a:r>
              <a:rPr lang="en-US" b="1" i="1" dirty="0">
                <a:solidFill>
                  <a:srgbClr val="FFFF00"/>
                </a:solidFill>
              </a:rPr>
              <a:t>is</a:t>
            </a:r>
            <a:r>
              <a:rPr lang="en-US" b="1" dirty="0">
                <a:solidFill>
                  <a:srgbClr val="FFFF00"/>
                </a:solidFill>
              </a:rPr>
              <a:t> the man that hath his quiver full of them</a:t>
            </a:r>
            <a:r>
              <a:rPr lang="en-US" dirty="0">
                <a:solidFill>
                  <a:schemeClr val="bg1"/>
                </a:solidFill>
              </a:rPr>
              <a:t>: they shall not be ashamed, but they shall </a:t>
            </a:r>
            <a:r>
              <a:rPr lang="en-US" b="1" dirty="0">
                <a:solidFill>
                  <a:srgbClr val="FFFF00"/>
                </a:solidFill>
              </a:rPr>
              <a:t>speak</a:t>
            </a:r>
            <a:r>
              <a:rPr lang="en-US" dirty="0">
                <a:solidFill>
                  <a:schemeClr val="bg1"/>
                </a:solidFill>
              </a:rPr>
              <a:t> with the enemies in the gate. 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take a moment to look at these Arrows of God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07583"/>
            <a:ext cx="11706895" cy="5460642"/>
          </a:xfrm>
        </p:spPr>
        <p:txBody>
          <a:bodyPr anchor="ctr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77:13  Thy way, O God, </a:t>
            </a:r>
            <a:r>
              <a:rPr lang="en-US" i="1" dirty="0">
                <a:solidFill>
                  <a:schemeClr val="bg1"/>
                </a:solidFill>
              </a:rPr>
              <a:t>is</a:t>
            </a:r>
            <a:r>
              <a:rPr lang="en-US" dirty="0">
                <a:solidFill>
                  <a:schemeClr val="bg1"/>
                </a:solidFill>
              </a:rPr>
              <a:t> in the sanctuary: who </a:t>
            </a:r>
            <a:r>
              <a:rPr lang="en-US" i="1" dirty="0">
                <a:solidFill>
                  <a:schemeClr val="bg1"/>
                </a:solidFill>
              </a:rPr>
              <a:t>is so</a:t>
            </a:r>
            <a:r>
              <a:rPr lang="en-US" dirty="0">
                <a:solidFill>
                  <a:schemeClr val="bg1"/>
                </a:solidFill>
              </a:rPr>
              <a:t> great a God as </a:t>
            </a:r>
            <a:r>
              <a:rPr lang="en-US" i="1" dirty="0">
                <a:solidFill>
                  <a:schemeClr val="bg1"/>
                </a:solidFill>
              </a:rPr>
              <a:t>our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God?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77:14  Thou </a:t>
            </a:r>
            <a:r>
              <a:rPr lang="en-US" i="1" dirty="0">
                <a:solidFill>
                  <a:schemeClr val="bg1"/>
                </a:solidFill>
              </a:rPr>
              <a:t>art</a:t>
            </a:r>
            <a:r>
              <a:rPr lang="en-US" dirty="0">
                <a:solidFill>
                  <a:schemeClr val="bg1"/>
                </a:solidFill>
              </a:rPr>
              <a:t> the God that </a:t>
            </a:r>
            <a:r>
              <a:rPr lang="en-US" dirty="0" err="1">
                <a:solidFill>
                  <a:schemeClr val="bg1"/>
                </a:solidFill>
              </a:rPr>
              <a:t>doest</a:t>
            </a:r>
            <a:r>
              <a:rPr lang="en-US" dirty="0">
                <a:solidFill>
                  <a:schemeClr val="bg1"/>
                </a:solidFill>
              </a:rPr>
              <a:t> wonders: thou hast declared thy strength among the </a:t>
            </a:r>
            <a:r>
              <a:rPr lang="en-US" dirty="0" smtClean="0">
                <a:solidFill>
                  <a:schemeClr val="bg1"/>
                </a:solidFill>
              </a:rPr>
              <a:t>people.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77:15  Thou hast with </a:t>
            </a:r>
            <a:r>
              <a:rPr lang="en-US" i="1" dirty="0" err="1">
                <a:solidFill>
                  <a:schemeClr val="bg1"/>
                </a:solidFill>
              </a:rPr>
              <a:t>thine</a:t>
            </a:r>
            <a:r>
              <a:rPr lang="en-US" dirty="0">
                <a:solidFill>
                  <a:schemeClr val="bg1"/>
                </a:solidFill>
              </a:rPr>
              <a:t> arm redeemed thy people, the sons of Jacob and Joseph. </a:t>
            </a:r>
            <a:r>
              <a:rPr lang="en-US" dirty="0" smtClean="0">
                <a:solidFill>
                  <a:schemeClr val="bg1"/>
                </a:solidFill>
              </a:rPr>
              <a:t>Selah.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take a moment to look at these Arrows of God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07583"/>
            <a:ext cx="11706895" cy="5460642"/>
          </a:xfrm>
        </p:spPr>
        <p:txBody>
          <a:bodyPr anchor="ctr">
            <a:no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77:16  The waters saw thee, O God, the waters saw thee; they were afraid: the depths also were troubled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77:17  The clouds poured out water: the skies sent out a sound: </a:t>
            </a:r>
            <a:r>
              <a:rPr lang="en-US" b="1" dirty="0" err="1">
                <a:solidFill>
                  <a:srgbClr val="FFFF00"/>
                </a:solidFill>
              </a:rPr>
              <a:t>thine</a:t>
            </a:r>
            <a:r>
              <a:rPr lang="en-US" b="1" dirty="0">
                <a:solidFill>
                  <a:srgbClr val="FFFF00"/>
                </a:solidFill>
              </a:rPr>
              <a:t> arrows also went </a:t>
            </a:r>
            <a:r>
              <a:rPr lang="en-US" b="1" dirty="0" smtClean="0">
                <a:solidFill>
                  <a:srgbClr val="FFFF00"/>
                </a:solidFill>
              </a:rPr>
              <a:t>abroad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77:18  The voice of thy thunder </a:t>
            </a:r>
            <a:r>
              <a:rPr lang="en-US" i="1" dirty="0">
                <a:solidFill>
                  <a:schemeClr val="bg1"/>
                </a:solidFill>
              </a:rPr>
              <a:t>was</a:t>
            </a:r>
            <a:r>
              <a:rPr lang="en-US" dirty="0">
                <a:solidFill>
                  <a:schemeClr val="bg1"/>
                </a:solidFill>
              </a:rPr>
              <a:t> in the heaven: </a:t>
            </a:r>
            <a:r>
              <a:rPr lang="en-US" b="1" dirty="0">
                <a:solidFill>
                  <a:srgbClr val="FFFF00"/>
                </a:solidFill>
              </a:rPr>
              <a:t>the </a:t>
            </a:r>
            <a:r>
              <a:rPr lang="en-US" b="1" dirty="0" err="1">
                <a:solidFill>
                  <a:srgbClr val="FFFF00"/>
                </a:solidFill>
              </a:rPr>
              <a:t>lightnings</a:t>
            </a:r>
            <a:r>
              <a:rPr lang="en-US" b="1" dirty="0">
                <a:solidFill>
                  <a:srgbClr val="FFFF00"/>
                </a:solidFill>
              </a:rPr>
              <a:t> lightened the world</a:t>
            </a:r>
            <a:r>
              <a:rPr lang="en-US" dirty="0">
                <a:solidFill>
                  <a:schemeClr val="bg1"/>
                </a:solidFill>
              </a:rPr>
              <a:t>: the earth trembled and shook.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is the purpose of an Arrow?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5832"/>
          </a:xfrm>
        </p:spPr>
        <p:txBody>
          <a:bodyPr anchor="ctr"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To be Sent (Apostle)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Jesus (</a:t>
            </a:r>
            <a:r>
              <a:rPr lang="en-US" sz="4000" b="1" dirty="0" smtClean="0">
                <a:solidFill>
                  <a:srgbClr val="FF0000"/>
                </a:solidFill>
              </a:rPr>
              <a:t>the</a:t>
            </a:r>
            <a:r>
              <a:rPr lang="en-US" sz="4000" b="1" dirty="0" smtClean="0">
                <a:solidFill>
                  <a:schemeClr val="bg1"/>
                </a:solidFill>
              </a:rPr>
              <a:t> ap</a:t>
            </a:r>
            <a:r>
              <a:rPr lang="en-US" sz="4000" b="1" dirty="0" smtClean="0">
                <a:solidFill>
                  <a:srgbClr val="FF0000"/>
                </a:solidFill>
              </a:rPr>
              <a:t>pointed</a:t>
            </a:r>
            <a:r>
              <a:rPr lang="en-US" sz="4000" b="1" dirty="0" smtClean="0">
                <a:solidFill>
                  <a:schemeClr val="bg1"/>
                </a:solidFill>
              </a:rPr>
              <a:t>) &amp; Us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365161"/>
            <a:ext cx="11887200" cy="5344732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Heb</a:t>
            </a:r>
            <a:r>
              <a:rPr lang="en-US" sz="3200" dirty="0">
                <a:solidFill>
                  <a:schemeClr val="bg1"/>
                </a:solidFill>
              </a:rPr>
              <a:t> 3:1  Wherefore, holy brethren, partakers of the heavenly calling, consider </a:t>
            </a:r>
            <a:r>
              <a:rPr lang="en-US" sz="3200" b="1" dirty="0">
                <a:solidFill>
                  <a:srgbClr val="FFFF00"/>
                </a:solidFill>
              </a:rPr>
              <a:t>the Apostle</a:t>
            </a:r>
            <a:r>
              <a:rPr lang="en-US" sz="3200" dirty="0">
                <a:solidFill>
                  <a:schemeClr val="bg1"/>
                </a:solidFill>
              </a:rPr>
              <a:t> and High Priest of our profession, </a:t>
            </a:r>
            <a:r>
              <a:rPr lang="en-US" sz="3200" b="1" dirty="0">
                <a:solidFill>
                  <a:srgbClr val="FFFF00"/>
                </a:solidFill>
              </a:rPr>
              <a:t>Christ Jesus</a:t>
            </a:r>
            <a:r>
              <a:rPr lang="en-US" sz="3200" dirty="0" smtClean="0">
                <a:solidFill>
                  <a:schemeClr val="bg1"/>
                </a:solidFill>
              </a:rPr>
              <a:t>;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Heb</a:t>
            </a:r>
            <a:r>
              <a:rPr lang="en-US" sz="3200" dirty="0">
                <a:solidFill>
                  <a:schemeClr val="bg1"/>
                </a:solidFill>
              </a:rPr>
              <a:t> 3:2  Who was faithful to him that </a:t>
            </a:r>
            <a:r>
              <a:rPr lang="en-US" sz="3200" b="1" dirty="0">
                <a:solidFill>
                  <a:srgbClr val="FFFF00"/>
                </a:solidFill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p</a:t>
            </a:r>
            <a:r>
              <a:rPr lang="en-US" sz="3200" b="1" dirty="0">
                <a:solidFill>
                  <a:srgbClr val="FFFF00"/>
                </a:solidFill>
              </a:rPr>
              <a:t>pointed</a:t>
            </a:r>
            <a:r>
              <a:rPr lang="en-US" sz="3200" dirty="0">
                <a:solidFill>
                  <a:schemeClr val="bg1"/>
                </a:solidFill>
              </a:rPr>
              <a:t> him, as also Moses </a:t>
            </a:r>
            <a:r>
              <a:rPr lang="en-US" sz="3200" i="1" dirty="0">
                <a:solidFill>
                  <a:schemeClr val="bg1"/>
                </a:solidFill>
              </a:rPr>
              <a:t>was faithful</a:t>
            </a:r>
            <a:r>
              <a:rPr lang="en-US" sz="3200" dirty="0">
                <a:solidFill>
                  <a:schemeClr val="bg1"/>
                </a:solidFill>
              </a:rPr>
              <a:t> in all his house.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“Man of War” – Character.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Isa 59:16  And he saw that </a:t>
            </a:r>
            <a:r>
              <a:rPr lang="en-US" sz="3600" i="1" dirty="0">
                <a:solidFill>
                  <a:schemeClr val="bg1"/>
                </a:solidFill>
              </a:rPr>
              <a:t>there was</a:t>
            </a:r>
            <a:r>
              <a:rPr lang="en-US" sz="3600" dirty="0">
                <a:solidFill>
                  <a:schemeClr val="bg1"/>
                </a:solidFill>
              </a:rPr>
              <a:t> no man, and wondered that </a:t>
            </a:r>
            <a:r>
              <a:rPr lang="en-US" sz="3600" i="1" dirty="0">
                <a:solidFill>
                  <a:schemeClr val="bg1"/>
                </a:solidFill>
              </a:rPr>
              <a:t>there was</a:t>
            </a:r>
            <a:r>
              <a:rPr lang="en-US" sz="3600" dirty="0">
                <a:solidFill>
                  <a:schemeClr val="bg1"/>
                </a:solidFill>
              </a:rPr>
              <a:t> no intercessor: therefore his arm brought salvation unto him; and his righteousness, it sustained him. 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Isa 59:17  For he put on righteousness as a breastplate, and an helmet of salvation upon his head; and he put on the garments of vengeance </a:t>
            </a:r>
            <a:r>
              <a:rPr lang="en-US" sz="3600" i="1" dirty="0">
                <a:solidFill>
                  <a:schemeClr val="bg1"/>
                </a:solidFill>
              </a:rPr>
              <a:t>for</a:t>
            </a:r>
            <a:r>
              <a:rPr lang="en-US" sz="3600" dirty="0">
                <a:solidFill>
                  <a:schemeClr val="bg1"/>
                </a:solidFill>
              </a:rPr>
              <a:t> clothing, and was clad with zeal as a </a:t>
            </a:r>
            <a:r>
              <a:rPr lang="en-US" sz="3600" dirty="0" err="1">
                <a:solidFill>
                  <a:schemeClr val="bg1"/>
                </a:solidFill>
              </a:rPr>
              <a:t>cloke</a:t>
            </a:r>
            <a:r>
              <a:rPr lang="en-US" sz="3600" dirty="0">
                <a:solidFill>
                  <a:schemeClr val="bg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5505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Sent “Straight” – not crooked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3" y="1017431"/>
            <a:ext cx="11874321" cy="5666704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Isa 66:19  And I will set a sign among them, and I will send those that escape of them unto the nations, </a:t>
            </a:r>
            <a:r>
              <a:rPr lang="en-US" sz="3200" i="1" dirty="0">
                <a:solidFill>
                  <a:schemeClr val="bg1"/>
                </a:solidFill>
              </a:rPr>
              <a:t>to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Tarshish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Pul</a:t>
            </a:r>
            <a:r>
              <a:rPr lang="en-US" sz="3200" dirty="0">
                <a:solidFill>
                  <a:schemeClr val="bg1"/>
                </a:solidFill>
              </a:rPr>
              <a:t>, and </a:t>
            </a:r>
            <a:r>
              <a:rPr lang="en-US" sz="3200" dirty="0" err="1">
                <a:solidFill>
                  <a:schemeClr val="bg1"/>
                </a:solidFill>
              </a:rPr>
              <a:t>Lud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b="1" dirty="0">
                <a:solidFill>
                  <a:srgbClr val="FFFF00"/>
                </a:solidFill>
              </a:rPr>
              <a:t>that draw the bow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i="1" dirty="0">
                <a:solidFill>
                  <a:schemeClr val="bg1"/>
                </a:solidFill>
              </a:rPr>
              <a:t>to</a:t>
            </a:r>
            <a:r>
              <a:rPr lang="en-US" sz="3200" dirty="0">
                <a:solidFill>
                  <a:schemeClr val="bg1"/>
                </a:solidFill>
              </a:rPr>
              <a:t> Tubal, and </a:t>
            </a:r>
            <a:r>
              <a:rPr lang="en-US" sz="3200" dirty="0" err="1">
                <a:solidFill>
                  <a:schemeClr val="bg1"/>
                </a:solidFill>
              </a:rPr>
              <a:t>Javan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i="1" dirty="0">
                <a:solidFill>
                  <a:schemeClr val="bg1"/>
                </a:solidFill>
              </a:rPr>
              <a:t>to</a:t>
            </a:r>
            <a:r>
              <a:rPr lang="en-US" sz="3200" dirty="0">
                <a:solidFill>
                  <a:schemeClr val="bg1"/>
                </a:solidFill>
              </a:rPr>
              <a:t> the isles afar off, that have not heard my fame, neither have seen my glory; and </a:t>
            </a:r>
            <a:r>
              <a:rPr lang="en-US" sz="3200" b="1" dirty="0">
                <a:solidFill>
                  <a:srgbClr val="FFFF00"/>
                </a:solidFill>
              </a:rPr>
              <a:t>they shall declare my glory among the Gentiles</a:t>
            </a:r>
            <a:r>
              <a:rPr lang="en-US" sz="3200" dirty="0">
                <a:solidFill>
                  <a:schemeClr val="bg1"/>
                </a:solidFill>
              </a:rPr>
              <a:t>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Sent “Straight” – not crooked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3" y="1017431"/>
            <a:ext cx="11874321" cy="5666704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Isa 6:8  Also I heard the voice of the Lord, saying, </a:t>
            </a:r>
            <a:r>
              <a:rPr lang="en-US" sz="3200" b="1" dirty="0">
                <a:solidFill>
                  <a:srgbClr val="FFFF00"/>
                </a:solidFill>
              </a:rPr>
              <a:t>Whom shall I send, and who will go for us</a:t>
            </a:r>
            <a:r>
              <a:rPr lang="en-US" sz="3200" dirty="0">
                <a:solidFill>
                  <a:schemeClr val="bg1"/>
                </a:solidFill>
              </a:rPr>
              <a:t>? Then said I, </a:t>
            </a:r>
            <a:r>
              <a:rPr lang="en-US" sz="3200" b="1" u="sng" dirty="0">
                <a:solidFill>
                  <a:schemeClr val="bg1"/>
                </a:solidFill>
              </a:rPr>
              <a:t>Here </a:t>
            </a:r>
            <a:r>
              <a:rPr lang="en-US" sz="3200" b="1" i="1" u="sng" dirty="0">
                <a:solidFill>
                  <a:schemeClr val="bg1"/>
                </a:solidFill>
              </a:rPr>
              <a:t>am</a:t>
            </a:r>
            <a:r>
              <a:rPr lang="en-US" sz="3200" b="1" u="sng" dirty="0">
                <a:solidFill>
                  <a:schemeClr val="bg1"/>
                </a:solidFill>
              </a:rPr>
              <a:t> I; send me</a:t>
            </a:r>
            <a:r>
              <a:rPr lang="en-US" sz="3200" dirty="0">
                <a:solidFill>
                  <a:schemeClr val="bg1"/>
                </a:solidFill>
              </a:rPr>
              <a:t>.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Sent “Straight” – not crooked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3" y="1017431"/>
            <a:ext cx="11874321" cy="5666704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 4:25  Let </a:t>
            </a:r>
            <a:r>
              <a:rPr lang="en-US" sz="3200" dirty="0" err="1">
                <a:solidFill>
                  <a:schemeClr val="bg1"/>
                </a:solidFill>
              </a:rPr>
              <a:t>thine</a:t>
            </a:r>
            <a:r>
              <a:rPr lang="en-US" sz="3200" dirty="0">
                <a:solidFill>
                  <a:schemeClr val="bg1"/>
                </a:solidFill>
              </a:rPr>
              <a:t> eyes </a:t>
            </a:r>
            <a:r>
              <a:rPr lang="en-US" sz="3200" b="1" dirty="0">
                <a:solidFill>
                  <a:srgbClr val="FFFF00"/>
                </a:solidFill>
              </a:rPr>
              <a:t>look right on</a:t>
            </a:r>
            <a:r>
              <a:rPr lang="en-US" sz="3200" dirty="0">
                <a:solidFill>
                  <a:schemeClr val="bg1"/>
                </a:solidFill>
              </a:rPr>
              <a:t>, and let </a:t>
            </a:r>
            <a:r>
              <a:rPr lang="en-US" sz="3200" dirty="0" err="1">
                <a:solidFill>
                  <a:schemeClr val="bg1"/>
                </a:solidFill>
              </a:rPr>
              <a:t>thine</a:t>
            </a:r>
            <a:r>
              <a:rPr lang="en-US" sz="3200" dirty="0">
                <a:solidFill>
                  <a:schemeClr val="bg1"/>
                </a:solidFill>
              </a:rPr>
              <a:t> eyelids look </a:t>
            </a:r>
            <a:r>
              <a:rPr lang="en-US" sz="3200" b="1" dirty="0">
                <a:solidFill>
                  <a:srgbClr val="FFFF00"/>
                </a:solidFill>
              </a:rPr>
              <a:t>straight</a:t>
            </a:r>
            <a:r>
              <a:rPr lang="en-US" sz="3200" dirty="0">
                <a:solidFill>
                  <a:schemeClr val="bg1"/>
                </a:solidFill>
              </a:rPr>
              <a:t> before </a:t>
            </a:r>
            <a:r>
              <a:rPr lang="en-US" sz="3200" dirty="0" smtClean="0">
                <a:solidFill>
                  <a:schemeClr val="bg1"/>
                </a:solidFill>
              </a:rPr>
              <a:t>thee.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Pro </a:t>
            </a:r>
            <a:r>
              <a:rPr lang="en-US" sz="3200" dirty="0">
                <a:solidFill>
                  <a:schemeClr val="bg1"/>
                </a:solidFill>
              </a:rPr>
              <a:t>4:26  Ponder the path of thy feet, and let all thy ways be </a:t>
            </a:r>
            <a:r>
              <a:rPr lang="en-US" sz="3200" dirty="0" smtClean="0">
                <a:solidFill>
                  <a:schemeClr val="bg1"/>
                </a:solidFill>
              </a:rPr>
              <a:t>established.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Pro </a:t>
            </a:r>
            <a:r>
              <a:rPr lang="en-US" sz="3200" dirty="0">
                <a:solidFill>
                  <a:schemeClr val="bg1"/>
                </a:solidFill>
              </a:rPr>
              <a:t>4:27  Turn </a:t>
            </a:r>
            <a:r>
              <a:rPr lang="en-US" sz="3200" b="1" dirty="0">
                <a:solidFill>
                  <a:srgbClr val="FFFF00"/>
                </a:solidFill>
              </a:rPr>
              <a:t>not</a:t>
            </a:r>
            <a:r>
              <a:rPr lang="en-US" sz="3200" dirty="0">
                <a:solidFill>
                  <a:schemeClr val="bg1"/>
                </a:solidFill>
              </a:rPr>
              <a:t> to the right hand nor to the left: remove thy foot from evil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Arrows of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  <a:r>
              <a:rPr lang="en-US" sz="4000" b="1" dirty="0" smtClean="0">
                <a:solidFill>
                  <a:schemeClr val="bg1"/>
                </a:solidFill>
              </a:rPr>
              <a:t>ning, </a:t>
            </a:r>
            <a:r>
              <a:rPr lang="en-US" sz="4000" b="1" dirty="0" smtClean="0">
                <a:solidFill>
                  <a:schemeClr val="bg1"/>
                </a:solidFill>
              </a:rPr>
              <a:t>en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  <a:r>
              <a:rPr lang="en-US" sz="4000" b="1" dirty="0" smtClean="0">
                <a:solidFill>
                  <a:schemeClr val="bg1"/>
                </a:solidFill>
              </a:rPr>
              <a:t>ening </a:t>
            </a:r>
            <a:r>
              <a:rPr lang="en-US" sz="4000" b="1" dirty="0" smtClean="0">
                <a:solidFill>
                  <a:schemeClr val="bg1"/>
                </a:solidFill>
              </a:rPr>
              <a:t>the world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133341"/>
            <a:ext cx="11925836" cy="5473521"/>
          </a:xfrm>
        </p:spPr>
        <p:txBody>
          <a:bodyPr anchor="ctr">
            <a:no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Psa</a:t>
            </a:r>
            <a:r>
              <a:rPr lang="en-US" sz="3600" dirty="0">
                <a:solidFill>
                  <a:schemeClr val="bg1"/>
                </a:solidFill>
              </a:rPr>
              <a:t> 144:5  Bow thy heavens, O LORD, and come down: touch the mountains, and they shall smoke. 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dirty="0" err="1">
                <a:solidFill>
                  <a:schemeClr val="bg1"/>
                </a:solidFill>
              </a:rPr>
              <a:t>Psa</a:t>
            </a:r>
            <a:r>
              <a:rPr lang="en-US" sz="3600" dirty="0">
                <a:solidFill>
                  <a:schemeClr val="bg1"/>
                </a:solidFill>
              </a:rPr>
              <a:t> 144:6  Cast forth </a:t>
            </a:r>
            <a:r>
              <a:rPr lang="en-US" sz="3600" b="1" dirty="0">
                <a:solidFill>
                  <a:srgbClr val="FFFF00"/>
                </a:solidFill>
              </a:rPr>
              <a:t>lightning</a:t>
            </a:r>
            <a:r>
              <a:rPr lang="en-US" sz="3600" dirty="0">
                <a:solidFill>
                  <a:schemeClr val="bg1"/>
                </a:solidFill>
              </a:rPr>
              <a:t>, and scatter them: shoot out </a:t>
            </a:r>
            <a:r>
              <a:rPr lang="en-US" sz="3600" b="1" dirty="0">
                <a:solidFill>
                  <a:srgbClr val="FFFF00"/>
                </a:solidFill>
              </a:rPr>
              <a:t>thine arrows</a:t>
            </a:r>
            <a:r>
              <a:rPr lang="en-US" sz="3600" dirty="0">
                <a:solidFill>
                  <a:schemeClr val="bg1"/>
                </a:solidFill>
              </a:rPr>
              <a:t>, and destroy them. 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Arrows of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  <a:r>
              <a:rPr lang="en-US" sz="4000" b="1" dirty="0" smtClean="0">
                <a:solidFill>
                  <a:schemeClr val="bg1"/>
                </a:solidFill>
              </a:rPr>
              <a:t>ning, </a:t>
            </a:r>
            <a:r>
              <a:rPr lang="en-US" sz="4000" b="1" dirty="0" smtClean="0">
                <a:solidFill>
                  <a:schemeClr val="bg1"/>
                </a:solidFill>
              </a:rPr>
              <a:t>en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light</a:t>
            </a:r>
            <a:r>
              <a:rPr lang="en-US" sz="4000" b="1" dirty="0" smtClean="0">
                <a:solidFill>
                  <a:schemeClr val="bg1"/>
                </a:solidFill>
              </a:rPr>
              <a:t>ening </a:t>
            </a:r>
            <a:r>
              <a:rPr lang="en-US" sz="4000" b="1" dirty="0" smtClean="0">
                <a:solidFill>
                  <a:schemeClr val="bg1"/>
                </a:solidFill>
              </a:rPr>
              <a:t>the world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133341"/>
            <a:ext cx="11925836" cy="5473521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Job 38:35  </a:t>
            </a:r>
            <a:r>
              <a:rPr lang="en-US" b="1" dirty="0">
                <a:solidFill>
                  <a:srgbClr val="FFFF00"/>
                </a:solidFill>
              </a:rPr>
              <a:t>Canst thou </a:t>
            </a:r>
            <a:r>
              <a:rPr lang="en-US" b="1" u="sng" dirty="0">
                <a:solidFill>
                  <a:srgbClr val="FFFF00"/>
                </a:solidFill>
              </a:rPr>
              <a:t>send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lightnings</a:t>
            </a:r>
            <a:r>
              <a:rPr lang="en-US" b="1" dirty="0">
                <a:solidFill>
                  <a:srgbClr val="FFFF00"/>
                </a:solidFill>
              </a:rPr>
              <a:t>, that they may go, and </a:t>
            </a:r>
            <a:r>
              <a:rPr lang="en-US" b="1" u="sng" dirty="0">
                <a:solidFill>
                  <a:srgbClr val="FFFF00"/>
                </a:solidFill>
              </a:rPr>
              <a:t>say</a:t>
            </a:r>
            <a:r>
              <a:rPr lang="en-US" b="1" dirty="0">
                <a:solidFill>
                  <a:srgbClr val="FFFF00"/>
                </a:solidFill>
              </a:rPr>
              <a:t> unto thee, </a:t>
            </a:r>
            <a:r>
              <a:rPr lang="en-US" b="1" u="sng" dirty="0">
                <a:solidFill>
                  <a:srgbClr val="FFFF00"/>
                </a:solidFill>
              </a:rPr>
              <a:t>Here we </a:t>
            </a:r>
            <a:r>
              <a:rPr lang="en-US" b="1" i="1" u="sng" dirty="0">
                <a:solidFill>
                  <a:srgbClr val="FFFF00"/>
                </a:solidFill>
              </a:rPr>
              <a:t>are</a:t>
            </a:r>
            <a:r>
              <a:rPr lang="en-US" b="1" i="1" dirty="0">
                <a:solidFill>
                  <a:srgbClr val="FFFF00"/>
                </a:solidFill>
              </a:rPr>
              <a:t>?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Dan 11:44  But tidings out of the east and out of the north shall trouble him: therefore he shall go forth with great fury to destroy, and utterly to make away </a:t>
            </a:r>
            <a:r>
              <a:rPr lang="en-US" dirty="0" smtClean="0">
                <a:solidFill>
                  <a:schemeClr val="bg1"/>
                </a:solidFill>
              </a:rPr>
              <a:t>many.</a:t>
            </a:r>
          </a:p>
          <a:p>
            <a:pPr lvl="1"/>
            <a:endParaRPr lang="en-US" sz="600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Mat </a:t>
            </a:r>
            <a:r>
              <a:rPr lang="en-US" dirty="0">
                <a:solidFill>
                  <a:schemeClr val="bg1"/>
                </a:solidFill>
              </a:rPr>
              <a:t>24:27  For as the lightning cometh out of the east, and </a:t>
            </a:r>
            <a:r>
              <a:rPr lang="en-US" dirty="0" err="1">
                <a:solidFill>
                  <a:schemeClr val="bg1"/>
                </a:solidFill>
              </a:rPr>
              <a:t>shineth</a:t>
            </a:r>
            <a:r>
              <a:rPr lang="en-US" dirty="0">
                <a:solidFill>
                  <a:schemeClr val="bg1"/>
                </a:solidFill>
              </a:rPr>
              <a:t> even unto the west; so shall also the coming of the Son of man </a:t>
            </a:r>
            <a:r>
              <a:rPr lang="en-US" dirty="0" smtClean="0">
                <a:solidFill>
                  <a:schemeClr val="bg1"/>
                </a:solidFill>
              </a:rPr>
              <a:t>be.</a:t>
            </a:r>
          </a:p>
          <a:p>
            <a:pPr lvl="1"/>
            <a:endParaRPr lang="en-US" sz="600" dirty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Luk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17:24  For as the lightning, that </a:t>
            </a:r>
            <a:r>
              <a:rPr lang="en-US" dirty="0" err="1">
                <a:solidFill>
                  <a:schemeClr val="bg1"/>
                </a:solidFill>
              </a:rPr>
              <a:t>lighteneth</a:t>
            </a:r>
            <a:r>
              <a:rPr lang="en-US" dirty="0">
                <a:solidFill>
                  <a:schemeClr val="bg1"/>
                </a:solidFill>
              </a:rPr>
              <a:t> out of the one </a:t>
            </a:r>
            <a:r>
              <a:rPr lang="en-US" i="1" dirty="0">
                <a:solidFill>
                  <a:schemeClr val="bg1"/>
                </a:solidFill>
              </a:rPr>
              <a:t>part</a:t>
            </a:r>
            <a:r>
              <a:rPr lang="en-US" dirty="0">
                <a:solidFill>
                  <a:schemeClr val="bg1"/>
                </a:solidFill>
              </a:rPr>
              <a:t> under heaven, </a:t>
            </a:r>
            <a:r>
              <a:rPr lang="en-US" dirty="0" err="1">
                <a:solidFill>
                  <a:schemeClr val="bg1"/>
                </a:solidFill>
              </a:rPr>
              <a:t>shineth</a:t>
            </a:r>
            <a:r>
              <a:rPr lang="en-US" dirty="0">
                <a:solidFill>
                  <a:schemeClr val="bg1"/>
                </a:solidFill>
              </a:rPr>
              <a:t> unto the other </a:t>
            </a:r>
            <a:r>
              <a:rPr lang="en-US" i="1" dirty="0">
                <a:solidFill>
                  <a:schemeClr val="bg1"/>
                </a:solidFill>
              </a:rPr>
              <a:t>part</a:t>
            </a:r>
            <a:r>
              <a:rPr lang="en-US" dirty="0">
                <a:solidFill>
                  <a:schemeClr val="bg1"/>
                </a:solidFill>
              </a:rPr>
              <a:t> under heaven; so shall also the Son of man be in his day. 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makes the Arrows fly?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5832"/>
          </a:xfrm>
        </p:spPr>
        <p:txBody>
          <a:bodyPr anchor="ctr"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Fletching, the 3 Feathers</a:t>
            </a:r>
          </a:p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3 Angels Messages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makes the Arrows fly?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13" y="1690688"/>
            <a:ext cx="2996374" cy="4756150"/>
          </a:xfrm>
        </p:spPr>
      </p:pic>
    </p:spTree>
    <p:extLst>
      <p:ext uri="{BB962C8B-B14F-4D97-AF65-F5344CB8AC3E}">
        <p14:creationId xmlns:p14="http://schemas.microsoft.com/office/powerpoint/2010/main" val="999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makes the Arrows fly?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965915"/>
            <a:ext cx="11861443" cy="5731099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Rev 14:6  And I saw another </a:t>
            </a:r>
            <a:r>
              <a:rPr lang="en-US" sz="3200" b="1" dirty="0">
                <a:solidFill>
                  <a:srgbClr val="FFFF00"/>
                </a:solidFill>
              </a:rPr>
              <a:t>angel fly</a:t>
            </a:r>
            <a:r>
              <a:rPr lang="en-US" sz="3200" dirty="0">
                <a:solidFill>
                  <a:schemeClr val="bg1"/>
                </a:solidFill>
              </a:rPr>
              <a:t> in the midst of heaven, having the everlasting gospel to preach unto them that dwell on the earth, and to every nation, and kindred, and tongue, and </a:t>
            </a:r>
            <a:r>
              <a:rPr lang="en-US" sz="3200" dirty="0" smtClean="0">
                <a:solidFill>
                  <a:schemeClr val="bg1"/>
                </a:solidFill>
              </a:rPr>
              <a:t>people,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Rev </a:t>
            </a:r>
            <a:r>
              <a:rPr lang="en-US" sz="3200" dirty="0">
                <a:solidFill>
                  <a:schemeClr val="bg1"/>
                </a:solidFill>
              </a:rPr>
              <a:t>14:7  Saying with a loud voice, Fear God, and give glory to him; for the hour of his judgment is come: and worship him that made heaven, and earth, and the sea, and the fountains of </a:t>
            </a:r>
            <a:r>
              <a:rPr lang="en-US" sz="3200" dirty="0" smtClean="0">
                <a:solidFill>
                  <a:schemeClr val="bg1"/>
                </a:solidFill>
              </a:rPr>
              <a:t>waters.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Rev </a:t>
            </a:r>
            <a:r>
              <a:rPr lang="en-US" sz="3200" dirty="0">
                <a:solidFill>
                  <a:schemeClr val="bg1"/>
                </a:solidFill>
              </a:rPr>
              <a:t>14:8  And there followed another angel, saying, Babylon is fallen, is fallen, that great city, because she made all nations drink of the wine of the wrath of her fornication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makes the Arrows fly?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965915"/>
            <a:ext cx="11861443" cy="5731099"/>
          </a:xfrm>
        </p:spPr>
        <p:txBody>
          <a:bodyPr anchor="ctr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Rev </a:t>
            </a:r>
            <a:r>
              <a:rPr lang="en-US" dirty="0">
                <a:solidFill>
                  <a:schemeClr val="bg1"/>
                </a:solidFill>
              </a:rPr>
              <a:t>14:9  And the third angel followed them, saying with a loud voice, If any man worship the beast and his image, and receive </a:t>
            </a:r>
            <a:r>
              <a:rPr lang="en-US" i="1" dirty="0">
                <a:solidFill>
                  <a:schemeClr val="bg1"/>
                </a:solidFill>
              </a:rPr>
              <a:t>his</a:t>
            </a:r>
            <a:r>
              <a:rPr lang="en-US" dirty="0">
                <a:solidFill>
                  <a:schemeClr val="bg1"/>
                </a:solidFill>
              </a:rPr>
              <a:t> mark in his forehead, or in his </a:t>
            </a:r>
            <a:r>
              <a:rPr lang="en-US" dirty="0" smtClean="0">
                <a:solidFill>
                  <a:schemeClr val="bg1"/>
                </a:solidFill>
              </a:rPr>
              <a:t>hand,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Rev </a:t>
            </a:r>
            <a:r>
              <a:rPr lang="en-US" dirty="0">
                <a:solidFill>
                  <a:schemeClr val="bg1"/>
                </a:solidFill>
              </a:rPr>
              <a:t>14:10  The same shall drink of the wine of the wrath of God, which is poured out without mixture into the cup of his indignation; and he shall be tormented with fire and brimstone in the presence of the holy angels, and in the presence of the </a:t>
            </a:r>
            <a:r>
              <a:rPr lang="en-US" dirty="0" smtClean="0">
                <a:solidFill>
                  <a:schemeClr val="bg1"/>
                </a:solidFill>
              </a:rPr>
              <a:t>Lamb: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Rev </a:t>
            </a:r>
            <a:r>
              <a:rPr lang="en-US" dirty="0">
                <a:solidFill>
                  <a:schemeClr val="bg1"/>
                </a:solidFill>
              </a:rPr>
              <a:t>14:11  And the smoke of their torment </a:t>
            </a:r>
            <a:r>
              <a:rPr lang="en-US" dirty="0" err="1">
                <a:solidFill>
                  <a:schemeClr val="bg1"/>
                </a:solidFill>
              </a:rPr>
              <a:t>ascendeth</a:t>
            </a:r>
            <a:r>
              <a:rPr lang="en-US" dirty="0">
                <a:solidFill>
                  <a:schemeClr val="bg1"/>
                </a:solidFill>
              </a:rPr>
              <a:t> up for ever and ever: and they have no rest day nor night, who worship the beast and his image, and whosoever </a:t>
            </a:r>
            <a:r>
              <a:rPr lang="en-US" dirty="0" err="1">
                <a:solidFill>
                  <a:schemeClr val="bg1"/>
                </a:solidFill>
              </a:rPr>
              <a:t>receiveth</a:t>
            </a:r>
            <a:r>
              <a:rPr lang="en-US" dirty="0">
                <a:solidFill>
                  <a:schemeClr val="bg1"/>
                </a:solidFill>
              </a:rPr>
              <a:t> the mark of his </a:t>
            </a:r>
            <a:r>
              <a:rPr lang="en-US" dirty="0" smtClean="0">
                <a:solidFill>
                  <a:schemeClr val="bg1"/>
                </a:solidFill>
              </a:rPr>
              <a:t>name.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Rev </a:t>
            </a:r>
            <a:r>
              <a:rPr lang="en-US" dirty="0">
                <a:solidFill>
                  <a:schemeClr val="bg1"/>
                </a:solidFill>
              </a:rPr>
              <a:t>14:12  Here is the patience of the saints: here </a:t>
            </a:r>
            <a:r>
              <a:rPr lang="en-US" i="1" dirty="0">
                <a:solidFill>
                  <a:schemeClr val="bg1"/>
                </a:solidFill>
              </a:rPr>
              <a:t>are</a:t>
            </a:r>
            <a:r>
              <a:rPr lang="en-US" dirty="0">
                <a:solidFill>
                  <a:schemeClr val="bg1"/>
                </a:solidFill>
              </a:rPr>
              <a:t> they that keep the commandments of God, and the faith of Jesus. 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is the difference between 3 &amp; 4 feathers?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5132070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3 feathers make an Arrow</a:t>
            </a:r>
          </a:p>
          <a:p>
            <a:pPr algn="ctr"/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add a 4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4400" b="1" dirty="0" smtClean="0">
                <a:solidFill>
                  <a:schemeClr val="bg1"/>
                </a:solidFill>
              </a:rPr>
              <a:t> feather, and what do we get?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an Almighty Missile of God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 Weapon of Mass …</a:t>
            </a:r>
          </a:p>
        </p:txBody>
      </p:sp>
    </p:spTree>
    <p:extLst>
      <p:ext uri="{BB962C8B-B14F-4D97-AF65-F5344CB8AC3E}">
        <p14:creationId xmlns:p14="http://schemas.microsoft.com/office/powerpoint/2010/main" val="31962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“Man of War” – Character.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val="6517936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God’s Weapons of Mass …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5132070"/>
          </a:xfrm>
        </p:spPr>
        <p:txBody>
          <a:bodyPr anchor="ctr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effectLst>
                  <a:glow rad="1905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DELIVERANCE</a:t>
            </a:r>
          </a:p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(((BOOM!)))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Thousands converted in a day</a:t>
            </a:r>
          </a:p>
        </p:txBody>
      </p:sp>
    </p:spTree>
    <p:extLst>
      <p:ext uri="{BB962C8B-B14F-4D97-AF65-F5344CB8AC3E}">
        <p14:creationId xmlns:p14="http://schemas.microsoft.com/office/powerpoint/2010/main" val="16184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holds the Arrows?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5132070"/>
          </a:xfrm>
        </p:spPr>
        <p:txBody>
          <a:bodyPr anchor="ctr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a QUIVER</a:t>
            </a:r>
            <a:endParaRPr lang="en-US" sz="9600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(shake, rattle, tremble, vibrate)</a:t>
            </a:r>
          </a:p>
        </p:txBody>
      </p:sp>
    </p:spTree>
    <p:extLst>
      <p:ext uri="{BB962C8B-B14F-4D97-AF65-F5344CB8AC3E}">
        <p14:creationId xmlns:p14="http://schemas.microsoft.com/office/powerpoint/2010/main" val="5727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holds the Arrows?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1334294"/>
            <a:ext cx="8216900" cy="5092700"/>
          </a:xfrm>
        </p:spPr>
      </p:pic>
    </p:spTree>
    <p:extLst>
      <p:ext uri="{BB962C8B-B14F-4D97-AF65-F5344CB8AC3E}">
        <p14:creationId xmlns:p14="http://schemas.microsoft.com/office/powerpoint/2010/main" val="11241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((( - Quiver - )))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3" y="927279"/>
            <a:ext cx="11784169" cy="5808372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Hab</a:t>
            </a:r>
            <a:r>
              <a:rPr lang="en-US" sz="3200" dirty="0">
                <a:solidFill>
                  <a:schemeClr val="bg1"/>
                </a:solidFill>
              </a:rPr>
              <a:t> 3:16  When I heard, my belly </a:t>
            </a:r>
            <a:r>
              <a:rPr lang="en-US" sz="3200" b="1" dirty="0">
                <a:solidFill>
                  <a:srgbClr val="FFFF00"/>
                </a:solidFill>
              </a:rPr>
              <a:t>trembled</a:t>
            </a:r>
            <a:r>
              <a:rPr lang="en-US" sz="3200" dirty="0">
                <a:solidFill>
                  <a:schemeClr val="bg1"/>
                </a:solidFill>
              </a:rPr>
              <a:t>; my </a:t>
            </a:r>
            <a:r>
              <a:rPr lang="en-US" sz="3200" b="1" dirty="0">
                <a:solidFill>
                  <a:srgbClr val="FFFF00"/>
                </a:solidFill>
              </a:rPr>
              <a:t>lips quivered</a:t>
            </a:r>
            <a:r>
              <a:rPr lang="en-US" sz="3200" dirty="0">
                <a:solidFill>
                  <a:schemeClr val="bg1"/>
                </a:solidFill>
              </a:rPr>
              <a:t> at the voice: rottenness entered into my bones, and I </a:t>
            </a:r>
            <a:r>
              <a:rPr lang="en-US" sz="3200" b="1" dirty="0">
                <a:solidFill>
                  <a:srgbClr val="FFFF00"/>
                </a:solidFill>
              </a:rPr>
              <a:t>trembled</a:t>
            </a:r>
            <a:r>
              <a:rPr lang="en-US" sz="3200" dirty="0">
                <a:solidFill>
                  <a:schemeClr val="bg1"/>
                </a:solidFill>
              </a:rPr>
              <a:t> in myself, that I might rest in the day of trouble: when he cometh up unto the people, he will invade them with his troops. 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((( - Quiver - )))</a:t>
            </a:r>
            <a:endParaRPr lang="en-US" sz="40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3" y="927279"/>
            <a:ext cx="11784169" cy="5808372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Psa</a:t>
            </a:r>
            <a:r>
              <a:rPr lang="en-US" sz="3200" dirty="0">
                <a:solidFill>
                  <a:schemeClr val="bg1"/>
                </a:solidFill>
              </a:rPr>
              <a:t> 5:9  For </a:t>
            </a:r>
            <a:r>
              <a:rPr lang="en-US" sz="3200" i="1" dirty="0">
                <a:solidFill>
                  <a:schemeClr val="bg1"/>
                </a:solidFill>
              </a:rPr>
              <a:t>there is</a:t>
            </a:r>
            <a:r>
              <a:rPr lang="en-US" sz="3200" dirty="0">
                <a:solidFill>
                  <a:schemeClr val="bg1"/>
                </a:solidFill>
              </a:rPr>
              <a:t> no faithfulness </a:t>
            </a:r>
            <a:r>
              <a:rPr lang="en-US" sz="3200" b="1" dirty="0">
                <a:solidFill>
                  <a:srgbClr val="FFFF00"/>
                </a:solidFill>
              </a:rPr>
              <a:t>in their mouth</a:t>
            </a:r>
            <a:r>
              <a:rPr lang="en-US" sz="3200" dirty="0">
                <a:solidFill>
                  <a:schemeClr val="bg1"/>
                </a:solidFill>
              </a:rPr>
              <a:t>; their inward part 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 very wickedness; their throat 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an open </a:t>
            </a:r>
            <a:r>
              <a:rPr lang="en-US" sz="3200" b="1" dirty="0" err="1">
                <a:solidFill>
                  <a:srgbClr val="FFFF00"/>
                </a:solidFill>
              </a:rPr>
              <a:t>sepulchre</a:t>
            </a:r>
            <a:r>
              <a:rPr lang="en-US" sz="3200" dirty="0">
                <a:solidFill>
                  <a:schemeClr val="bg1"/>
                </a:solidFill>
              </a:rPr>
              <a:t>; they flatter with </a:t>
            </a:r>
            <a:r>
              <a:rPr lang="en-US" sz="3200" b="1" dirty="0">
                <a:solidFill>
                  <a:srgbClr val="FFFF00"/>
                </a:solidFill>
              </a:rPr>
              <a:t>their tongue</a:t>
            </a:r>
            <a:r>
              <a:rPr lang="en-US" sz="3200" dirty="0">
                <a:solidFill>
                  <a:schemeClr val="bg1"/>
                </a:solidFill>
              </a:rPr>
              <a:t>. 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Jer</a:t>
            </a:r>
            <a:r>
              <a:rPr lang="en-US" sz="3200" dirty="0">
                <a:solidFill>
                  <a:schemeClr val="bg1"/>
                </a:solidFill>
              </a:rPr>
              <a:t> 5:16  </a:t>
            </a:r>
            <a:r>
              <a:rPr lang="en-US" sz="3200" b="1" dirty="0">
                <a:solidFill>
                  <a:srgbClr val="FFFF00"/>
                </a:solidFill>
              </a:rPr>
              <a:t>Their quiver </a:t>
            </a:r>
            <a:r>
              <a:rPr lang="en-US" sz="3200" b="1" i="1" dirty="0">
                <a:solidFill>
                  <a:srgbClr val="FFFF00"/>
                </a:solidFill>
              </a:rPr>
              <a:t>is</a:t>
            </a:r>
            <a:r>
              <a:rPr lang="en-US" sz="3200" b="1" dirty="0">
                <a:solidFill>
                  <a:srgbClr val="FFFF00"/>
                </a:solidFill>
              </a:rPr>
              <a:t> as an open </a:t>
            </a:r>
            <a:r>
              <a:rPr lang="en-US" sz="3200" b="1" dirty="0" err="1">
                <a:solidFill>
                  <a:srgbClr val="FFFF00"/>
                </a:solidFill>
              </a:rPr>
              <a:t>sepulchre</a:t>
            </a:r>
            <a:r>
              <a:rPr lang="en-US" sz="3200" dirty="0">
                <a:solidFill>
                  <a:schemeClr val="bg1"/>
                </a:solidFill>
              </a:rPr>
              <a:t>, they </a:t>
            </a:r>
            <a:r>
              <a:rPr lang="en-US" sz="3200" i="1" dirty="0">
                <a:solidFill>
                  <a:schemeClr val="bg1"/>
                </a:solidFill>
              </a:rPr>
              <a:t>are</a:t>
            </a:r>
            <a:r>
              <a:rPr lang="en-US" sz="3200" dirty="0">
                <a:solidFill>
                  <a:schemeClr val="bg1"/>
                </a:solidFill>
              </a:rPr>
              <a:t> all mighty men. 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Rom 3:13  </a:t>
            </a:r>
            <a:r>
              <a:rPr lang="en-US" sz="3200" b="1" dirty="0">
                <a:solidFill>
                  <a:srgbClr val="FFFF00"/>
                </a:solidFill>
              </a:rPr>
              <a:t>Their throat </a:t>
            </a:r>
            <a:r>
              <a:rPr lang="en-US" sz="3200" b="1" i="1" dirty="0">
                <a:solidFill>
                  <a:srgbClr val="FFFF00"/>
                </a:solidFill>
              </a:rPr>
              <a:t>is</a:t>
            </a:r>
            <a:r>
              <a:rPr lang="en-US" sz="3200" b="1" dirty="0">
                <a:solidFill>
                  <a:srgbClr val="FFFF00"/>
                </a:solidFill>
              </a:rPr>
              <a:t> an open </a:t>
            </a:r>
            <a:r>
              <a:rPr lang="en-US" sz="3200" b="1" dirty="0" err="1">
                <a:solidFill>
                  <a:srgbClr val="FFFF00"/>
                </a:solidFill>
              </a:rPr>
              <a:t>sepulchre</a:t>
            </a:r>
            <a:r>
              <a:rPr lang="en-US" sz="3200" dirty="0">
                <a:solidFill>
                  <a:schemeClr val="bg1"/>
                </a:solidFill>
              </a:rPr>
              <a:t>; with </a:t>
            </a:r>
            <a:r>
              <a:rPr lang="en-US" sz="3200" b="1" dirty="0">
                <a:solidFill>
                  <a:srgbClr val="FFFF00"/>
                </a:solidFill>
              </a:rPr>
              <a:t>their tongues</a:t>
            </a:r>
            <a:r>
              <a:rPr lang="en-US" sz="3200" dirty="0">
                <a:solidFill>
                  <a:schemeClr val="bg1"/>
                </a:solidFill>
              </a:rPr>
              <a:t> they have used deceit; the poison of asps 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 under </a:t>
            </a:r>
            <a:r>
              <a:rPr lang="en-US" sz="3200" b="1" dirty="0">
                <a:solidFill>
                  <a:srgbClr val="FFFF00"/>
                </a:solidFill>
              </a:rPr>
              <a:t>their lips</a:t>
            </a:r>
            <a:r>
              <a:rPr lang="en-US" sz="3200" dirty="0">
                <a:solidFill>
                  <a:schemeClr val="bg1"/>
                </a:solidFill>
              </a:rPr>
              <a:t>: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((( - Quiver - ))) – God’s Children to be drawn for use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056068"/>
            <a:ext cx="11758411" cy="5705340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Psa</a:t>
            </a:r>
            <a:r>
              <a:rPr lang="en-US" sz="3200" dirty="0">
                <a:solidFill>
                  <a:schemeClr val="bg1"/>
                </a:solidFill>
              </a:rPr>
              <a:t> 127:3  Lo, </a:t>
            </a:r>
            <a:r>
              <a:rPr lang="en-US" sz="3200" b="1" dirty="0">
                <a:solidFill>
                  <a:srgbClr val="FFFF00"/>
                </a:solidFill>
              </a:rPr>
              <a:t>children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chemeClr val="bg1"/>
                </a:solidFill>
              </a:rPr>
              <a:t>are</a:t>
            </a:r>
            <a:r>
              <a:rPr lang="en-US" sz="3200" dirty="0">
                <a:solidFill>
                  <a:schemeClr val="bg1"/>
                </a:solidFill>
              </a:rPr>
              <a:t> an heritage of the LORD: </a:t>
            </a:r>
            <a:r>
              <a:rPr lang="en-US" sz="3200" i="1" dirty="0">
                <a:solidFill>
                  <a:schemeClr val="bg1"/>
                </a:solidFill>
              </a:rPr>
              <a:t>and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the fruit of the womb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chemeClr val="bg1"/>
                </a:solidFill>
              </a:rPr>
              <a:t>is his</a:t>
            </a:r>
            <a:r>
              <a:rPr lang="en-US" sz="3200" dirty="0">
                <a:solidFill>
                  <a:schemeClr val="bg1"/>
                </a:solidFill>
              </a:rPr>
              <a:t> reward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Psa</a:t>
            </a:r>
            <a:r>
              <a:rPr lang="en-US" sz="3200" dirty="0">
                <a:solidFill>
                  <a:schemeClr val="bg1"/>
                </a:solidFill>
              </a:rPr>
              <a:t> 127:4  As arrows </a:t>
            </a:r>
            <a:r>
              <a:rPr lang="en-US" sz="3200" i="1" dirty="0">
                <a:solidFill>
                  <a:schemeClr val="bg1"/>
                </a:solidFill>
              </a:rPr>
              <a:t>are</a:t>
            </a:r>
            <a:r>
              <a:rPr lang="en-US" sz="3200" dirty="0">
                <a:solidFill>
                  <a:schemeClr val="bg1"/>
                </a:solidFill>
              </a:rPr>
              <a:t> in the hand of a mighty man; so </a:t>
            </a:r>
            <a:r>
              <a:rPr lang="en-US" sz="3200" i="1" dirty="0">
                <a:solidFill>
                  <a:schemeClr val="bg1"/>
                </a:solidFill>
              </a:rPr>
              <a:t>are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children of the youth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Psa</a:t>
            </a:r>
            <a:r>
              <a:rPr lang="en-US" sz="3200" dirty="0">
                <a:solidFill>
                  <a:schemeClr val="bg1"/>
                </a:solidFill>
              </a:rPr>
              <a:t> 127:5  Happy </a:t>
            </a:r>
            <a:r>
              <a:rPr lang="en-US" sz="3200" i="1" dirty="0">
                <a:solidFill>
                  <a:schemeClr val="bg1"/>
                </a:solidFill>
              </a:rPr>
              <a:t>is</a:t>
            </a:r>
            <a:r>
              <a:rPr lang="en-US" sz="3200" dirty="0">
                <a:solidFill>
                  <a:schemeClr val="bg1"/>
                </a:solidFill>
              </a:rPr>
              <a:t> the man that hath </a:t>
            </a:r>
            <a:r>
              <a:rPr lang="en-US" sz="3200" b="1" dirty="0">
                <a:solidFill>
                  <a:srgbClr val="FFFF00"/>
                </a:solidFill>
              </a:rPr>
              <a:t>his quiver full of them</a:t>
            </a:r>
            <a:r>
              <a:rPr lang="en-US" sz="3200" dirty="0">
                <a:solidFill>
                  <a:schemeClr val="bg1"/>
                </a:solidFill>
              </a:rPr>
              <a:t>: they shall not be ashamed, but they shall </a:t>
            </a:r>
            <a:r>
              <a:rPr lang="en-US" sz="3200" b="1" dirty="0">
                <a:solidFill>
                  <a:srgbClr val="FFFF00"/>
                </a:solidFill>
              </a:rPr>
              <a:t>speak</a:t>
            </a:r>
            <a:r>
              <a:rPr lang="en-US" sz="3200" dirty="0">
                <a:solidFill>
                  <a:schemeClr val="bg1"/>
                </a:solidFill>
              </a:rPr>
              <a:t> with the enemies in the gate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With what does God use to draw the Bow and Arrow?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869180"/>
          </a:xfrm>
        </p:spPr>
        <p:txBody>
          <a:bodyPr anchor="ctr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His Almighty Arm</a:t>
            </a:r>
          </a:p>
        </p:txBody>
      </p:sp>
    </p:spTree>
    <p:extLst>
      <p:ext uri="{BB962C8B-B14F-4D97-AF65-F5344CB8AC3E}">
        <p14:creationId xmlns:p14="http://schemas.microsoft.com/office/powerpoint/2010/main" val="12488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With what does God use to draw the Bow and Arrow?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99" y="1554554"/>
            <a:ext cx="4005396" cy="4934648"/>
          </a:xfrm>
        </p:spPr>
      </p:pic>
    </p:spTree>
    <p:extLst>
      <p:ext uri="{BB962C8B-B14F-4D97-AF65-F5344CB8AC3E}">
        <p14:creationId xmlns:p14="http://schemas.microsoft.com/office/powerpoint/2010/main" val="36898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Almighty Arm of God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081826"/>
            <a:ext cx="11835685" cy="5563674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Psa</a:t>
            </a:r>
            <a:r>
              <a:rPr lang="en-US" sz="3200" dirty="0">
                <a:solidFill>
                  <a:schemeClr val="bg1"/>
                </a:solidFill>
              </a:rPr>
              <a:t> 89:13  Thou hast </a:t>
            </a:r>
            <a:r>
              <a:rPr lang="en-US" sz="3200" b="1" dirty="0">
                <a:solidFill>
                  <a:srgbClr val="FFFF00"/>
                </a:solidFill>
              </a:rPr>
              <a:t>a mighty arm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rgbClr val="FFFF00"/>
                </a:solidFill>
              </a:rPr>
              <a:t>strong is thy hand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i="1" dirty="0">
                <a:solidFill>
                  <a:schemeClr val="bg1"/>
                </a:solidFill>
              </a:rPr>
              <a:t>and</a:t>
            </a:r>
            <a:r>
              <a:rPr lang="en-US" sz="3200" dirty="0">
                <a:solidFill>
                  <a:schemeClr val="bg1"/>
                </a:solidFill>
              </a:rPr>
              <a:t> high is </a:t>
            </a:r>
            <a:r>
              <a:rPr lang="en-US" sz="3200" b="1" dirty="0">
                <a:solidFill>
                  <a:srgbClr val="FFFF00"/>
                </a:solidFill>
              </a:rPr>
              <a:t>thy right hand</a:t>
            </a:r>
            <a:r>
              <a:rPr lang="en-US" sz="3200" dirty="0">
                <a:solidFill>
                  <a:schemeClr val="bg1"/>
                </a:solidFill>
              </a:rPr>
              <a:t>. 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Almighty Arm of God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081826"/>
            <a:ext cx="11835685" cy="5563674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Deu</a:t>
            </a:r>
            <a:r>
              <a:rPr lang="en-US" sz="3200" dirty="0">
                <a:solidFill>
                  <a:schemeClr val="bg1"/>
                </a:solidFill>
              </a:rPr>
              <a:t> 26:8  And the LORD brought us forth out of Egypt with </a:t>
            </a:r>
            <a:r>
              <a:rPr lang="en-US" sz="3200" b="1" dirty="0">
                <a:solidFill>
                  <a:srgbClr val="FFFF00"/>
                </a:solidFill>
              </a:rPr>
              <a:t>a mighty hand, and with an outstretched arm</a:t>
            </a:r>
            <a:r>
              <a:rPr lang="en-US" sz="3200" dirty="0">
                <a:solidFill>
                  <a:schemeClr val="bg1"/>
                </a:solidFill>
              </a:rPr>
              <a:t>, and with great terribleness, and with signs, and with wonders: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1544</Words>
  <Application>Microsoft Office PowerPoint</Application>
  <PresentationFormat>Custom</PresentationFormat>
  <Paragraphs>504</Paragraphs>
  <Slides>123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4" baseType="lpstr">
      <vt:lpstr>Office Theme</vt:lpstr>
      <vt:lpstr>CROSS BOW</vt:lpstr>
      <vt:lpstr>SCRIPTURE READING</vt:lpstr>
      <vt:lpstr>SCRIPTURE READING</vt:lpstr>
      <vt:lpstr>MAN OF WAR</vt:lpstr>
      <vt:lpstr>This?</vt:lpstr>
      <vt:lpstr>Or This?</vt:lpstr>
      <vt:lpstr>The “Man of War” – Character.</vt:lpstr>
      <vt:lpstr>The “Man of War” – Character.</vt:lpstr>
      <vt:lpstr>The “Man of War” – Character.</vt:lpstr>
      <vt:lpstr>The “Man of War” – Character.</vt:lpstr>
      <vt:lpstr>The “Man of War” – Character.</vt:lpstr>
      <vt:lpstr>The “Man of War” – Character.</vt:lpstr>
      <vt:lpstr>The “Man of War” – Character.</vt:lpstr>
      <vt:lpstr>The “Man of War” – Character.</vt:lpstr>
      <vt:lpstr>The “Man of War” – Character.</vt:lpstr>
      <vt:lpstr>The “Man of War” – Character.</vt:lpstr>
      <vt:lpstr>What does the rider in Revelation 6:1-2 have in his hand?</vt:lpstr>
      <vt:lpstr>What does the rider in Revelation 6:1-2 have in his hand?</vt:lpstr>
      <vt:lpstr>Let’s look at a “bow” in scripture.</vt:lpstr>
      <vt:lpstr>Let’s look at a “bow” in scripture.</vt:lpstr>
      <vt:lpstr>Let’s look at a “bow” in scripture.</vt:lpstr>
      <vt:lpstr>Let’s look at a “bow” in scripture.</vt:lpstr>
      <vt:lpstr>Let’s look at a “bow” in scripture.</vt:lpstr>
      <vt:lpstr>Let’s look at a “bow” in scripture.</vt:lpstr>
      <vt:lpstr>Let’s look at a “bow” in scripture.</vt:lpstr>
      <vt:lpstr>What is God’s Bow? What is it made of?</vt:lpstr>
      <vt:lpstr>God’s Bow is – LIGHT!</vt:lpstr>
      <vt:lpstr>God’s Bow is – LIGHT!</vt:lpstr>
      <vt:lpstr>God’s Bow is – LIGHT!</vt:lpstr>
      <vt:lpstr>God’s Bow is – LIGHT!</vt:lpstr>
      <vt:lpstr>God’s Bow is – LIGHT!</vt:lpstr>
      <vt:lpstr>God’s Bow is – LIGHT!</vt:lpstr>
      <vt:lpstr>What are the parts of the Bow?</vt:lpstr>
      <vt:lpstr>What is the part that is pulled?</vt:lpstr>
      <vt:lpstr>What is the part that is pulled?</vt:lpstr>
      <vt:lpstr>The “Stringed” Bow</vt:lpstr>
      <vt:lpstr>The “Stringed” Bow – the Wicked</vt:lpstr>
      <vt:lpstr>The “Stringed” Bow – the Wicked</vt:lpstr>
      <vt:lpstr>The “Stringed” Bow – the Righteous</vt:lpstr>
      <vt:lpstr>The “Stringed” Bow – the Righteous</vt:lpstr>
      <vt:lpstr>The “Stringed” Bow – the Righteous</vt:lpstr>
      <vt:lpstr>What is the word for ‘pulling’ the (Heart) String?</vt:lpstr>
      <vt:lpstr>What is the word for ‘pulling’ the (Heart) String?</vt:lpstr>
      <vt:lpstr>How does God “Draw” the Bow of Light?</vt:lpstr>
      <vt:lpstr>How does God “Draw” the Bow of Light?</vt:lpstr>
      <vt:lpstr>How does God “Draw” the Bow of Light?</vt:lpstr>
      <vt:lpstr>How does God “Draw” the Bow of Light?</vt:lpstr>
      <vt:lpstr>Can Satan also draw us with Lie-ght?  (Counterfeit)</vt:lpstr>
      <vt:lpstr>What is at the Head of an Arrow of God?</vt:lpstr>
      <vt:lpstr>What is at the Head of an Arrow of God?</vt:lpstr>
      <vt:lpstr>The Arrow Head of God</vt:lpstr>
      <vt:lpstr>The Arrow Head of God</vt:lpstr>
      <vt:lpstr>The Arrow Head of God</vt:lpstr>
      <vt:lpstr>The Arrow Head of God</vt:lpstr>
      <vt:lpstr>The Arrow Head of God</vt:lpstr>
      <vt:lpstr>What is the body of the Arrow of God?</vt:lpstr>
      <vt:lpstr>What is the body of the Arrow of God?</vt:lpstr>
      <vt:lpstr>The “body” of the Arrow of God</vt:lpstr>
      <vt:lpstr>The “body” of the Arrow of God</vt:lpstr>
      <vt:lpstr>What is the Shaft of an arrow made of?</vt:lpstr>
      <vt:lpstr>What is the Shaft of an arrow made of?</vt:lpstr>
      <vt:lpstr>The special kind of wood for the Shaft</vt:lpstr>
      <vt:lpstr>Let’s take a moment to look at these Arrows of God</vt:lpstr>
      <vt:lpstr>Let’s take a moment to look at these Arrows of God</vt:lpstr>
      <vt:lpstr>Let’s take a moment to look at these Arrows of God</vt:lpstr>
      <vt:lpstr>Let’s take a moment to look at these Arrows of God</vt:lpstr>
      <vt:lpstr>Let’s take a moment to look at these Arrows of God</vt:lpstr>
      <vt:lpstr>Let’s take a moment to look at these Arrows of God</vt:lpstr>
      <vt:lpstr>Let’s take a moment to look at these Arrows of God</vt:lpstr>
      <vt:lpstr>Let’s take a moment to look at these Arrows of God</vt:lpstr>
      <vt:lpstr>Let’s take a moment to look at these Arrows of God</vt:lpstr>
      <vt:lpstr>Let’s take a moment to look at these Arrows of God</vt:lpstr>
      <vt:lpstr>Let’s take a moment to look at these Arrows of God</vt:lpstr>
      <vt:lpstr>Let’s take a moment to look at these Arrows of God</vt:lpstr>
      <vt:lpstr>Let’s take a moment to look at these Arrows of God</vt:lpstr>
      <vt:lpstr>Let’s take a moment to look at these Arrows of God</vt:lpstr>
      <vt:lpstr>Let’s take a moment to look at these Arrows of God</vt:lpstr>
      <vt:lpstr>What is the purpose of an Arrow?</vt:lpstr>
      <vt:lpstr>Jesus (the appointed) &amp; Us</vt:lpstr>
      <vt:lpstr>Sent “Straight” – not crooked</vt:lpstr>
      <vt:lpstr>Sent “Straight” – not crooked</vt:lpstr>
      <vt:lpstr>Sent “Straight” – not crooked</vt:lpstr>
      <vt:lpstr>Arrows of Lightning, enlightening the world</vt:lpstr>
      <vt:lpstr>Arrows of Lightning, enlightening the world</vt:lpstr>
      <vt:lpstr>What makes the Arrows fly?</vt:lpstr>
      <vt:lpstr>What makes the Arrows fly?</vt:lpstr>
      <vt:lpstr>What makes the Arrows fly?</vt:lpstr>
      <vt:lpstr>What makes the Arrows fly?</vt:lpstr>
      <vt:lpstr>What is the difference between 3 &amp; 4 feathers?</vt:lpstr>
      <vt:lpstr>God’s Weapons of Mass …</vt:lpstr>
      <vt:lpstr>What holds the Arrows?</vt:lpstr>
      <vt:lpstr>What holds the Arrows?</vt:lpstr>
      <vt:lpstr>((( - Quiver - )))</vt:lpstr>
      <vt:lpstr>((( - Quiver - )))</vt:lpstr>
      <vt:lpstr>((( - Quiver - ))) – God’s Children to be drawn for use</vt:lpstr>
      <vt:lpstr>With what does God use to draw the Bow and Arrow?</vt:lpstr>
      <vt:lpstr>With what does God use to draw the Bow and Arrow?</vt:lpstr>
      <vt:lpstr>The Almighty Arm of God</vt:lpstr>
      <vt:lpstr>The Almighty Arm of God</vt:lpstr>
      <vt:lpstr>The Almighty Arm of God</vt:lpstr>
      <vt:lpstr>With what does God hold the Arrow?</vt:lpstr>
      <vt:lpstr>With what does God hold the Arrow?</vt:lpstr>
      <vt:lpstr>The Almighty Finger of God</vt:lpstr>
      <vt:lpstr>The Almighty Finger of God</vt:lpstr>
      <vt:lpstr>The Almighty Finger of God</vt:lpstr>
      <vt:lpstr>The Almighty Finger of God</vt:lpstr>
      <vt:lpstr>Draw the Arrow towards the Eye, Mouth and the Ear</vt:lpstr>
      <vt:lpstr>God shoots the Arrow and doesn’t miss</vt:lpstr>
      <vt:lpstr>In Revelation 19:11-16, who is Jesus riding with?</vt:lpstr>
      <vt:lpstr>In Revelation 19:11-16, who is Jesus riding with?</vt:lpstr>
      <vt:lpstr>The Kings &amp; Priests of God</vt:lpstr>
      <vt:lpstr>The Kings &amp; Priests of God</vt:lpstr>
      <vt:lpstr>The Kings &amp; Priests of God</vt:lpstr>
      <vt:lpstr>The Archers of God</vt:lpstr>
      <vt:lpstr>In order for us to be Arrows of Lightning, what is needed?</vt:lpstr>
      <vt:lpstr>In order for us to be Arrows of Lightning, what is needed?</vt:lpstr>
      <vt:lpstr>We are to be Arrows of LOVE (LIGHT), and NOT:</vt:lpstr>
      <vt:lpstr>Do you now see?</vt:lpstr>
      <vt:lpstr>Jesus that Arrow of LOVE (LIGHT), sent with Almighty Power from the Father, and Holy Spirit:</vt:lpstr>
      <vt:lpstr>God’s Weapons are AWESOME &amp; Light, just as HIS Character!</vt:lpstr>
      <vt:lpstr>God’s Weapons are AWESOME &amp; Light, just as HIS Character!</vt:lpstr>
      <vt:lpstr>God’s Weapons are AWESOME &amp; Light, just as HIS Character!</vt:lpstr>
      <vt:lpstr>On the Cross – Bow, is the instrument called the “bolt” (of lightning)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Kili Silafau</dc:creator>
  <cp:lastModifiedBy>AWHN</cp:lastModifiedBy>
  <cp:revision>34</cp:revision>
  <dcterms:created xsi:type="dcterms:W3CDTF">2019-02-01T03:53:33Z</dcterms:created>
  <dcterms:modified xsi:type="dcterms:W3CDTF">2019-03-01T23:48:28Z</dcterms:modified>
</cp:coreProperties>
</file>